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DM Sans" pitchFamily="2" charset="0"/>
      <p:regular r:id="rId20"/>
      <p:bold r:id="rId21"/>
      <p:italic r:id="rId22"/>
      <p:boldItalic r:id="rId23"/>
    </p:embeddedFont>
    <p:embeddedFont>
      <p:font typeface="DM Sans Bold" charset="0"/>
      <p:regular r:id="rId24"/>
    </p:embeddedFont>
    <p:embeddedFont>
      <p:font typeface="DM Sans Italics" panose="020B0604020202020204" charset="0"/>
      <p:regular r:id="rId25"/>
    </p:embeddedFont>
    <p:embeddedFont>
      <p:font typeface="Now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540"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5.svg"/><Relationship Id="rId7" Type="http://schemas.openxmlformats.org/officeDocument/2006/relationships/image" Target="../media/image29.svg"/><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sv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562D7"/>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2179838" y="4189227"/>
            <a:ext cx="10287001" cy="1929323"/>
            <a:chOff x="0" y="0"/>
            <a:chExt cx="3149472" cy="508135"/>
          </a:xfrm>
        </p:grpSpPr>
        <p:sp>
          <p:nvSpPr>
            <p:cNvPr id="3" name="Freeform 3"/>
            <p:cNvSpPr/>
            <p:nvPr/>
          </p:nvSpPr>
          <p:spPr>
            <a:xfrm>
              <a:off x="0" y="0"/>
              <a:ext cx="3149472" cy="508135"/>
            </a:xfrm>
            <a:custGeom>
              <a:avLst/>
              <a:gdLst/>
              <a:ahLst/>
              <a:cxnLst/>
              <a:rect l="l" t="t" r="r" b="b"/>
              <a:pathLst>
                <a:path w="3149472" h="508135">
                  <a:moveTo>
                    <a:pt x="0" y="0"/>
                  </a:moveTo>
                  <a:lnTo>
                    <a:pt x="3149472" y="0"/>
                  </a:lnTo>
                  <a:lnTo>
                    <a:pt x="3149472" y="508135"/>
                  </a:lnTo>
                  <a:lnTo>
                    <a:pt x="0" y="508135"/>
                  </a:lnTo>
                  <a:close/>
                </a:path>
              </a:pathLst>
            </a:custGeom>
            <a:solidFill>
              <a:srgbClr val="0D3F6D"/>
            </a:solidFill>
          </p:spPr>
          <p:txBody>
            <a:bodyPr/>
            <a:lstStyle/>
            <a:p>
              <a:endParaRPr lang="en-IN" dirty="0"/>
            </a:p>
          </p:txBody>
        </p:sp>
        <p:sp>
          <p:nvSpPr>
            <p:cNvPr id="4" name="TextBox 4"/>
            <p:cNvSpPr txBox="1"/>
            <p:nvPr/>
          </p:nvSpPr>
          <p:spPr>
            <a:xfrm>
              <a:off x="0" y="-28575"/>
              <a:ext cx="3149472" cy="536710"/>
            </a:xfrm>
            <a:prstGeom prst="rect">
              <a:avLst/>
            </a:prstGeom>
          </p:spPr>
          <p:txBody>
            <a:bodyPr lIns="50800" tIns="50800" rIns="50800" bIns="50800" rtlCol="0" anchor="ctr"/>
            <a:lstStyle/>
            <a:p>
              <a:pPr algn="ctr">
                <a:lnSpc>
                  <a:spcPts val="2590"/>
                </a:lnSpc>
              </a:pPr>
              <a:endParaRPr/>
            </a:p>
          </p:txBody>
        </p:sp>
      </p:grpSp>
      <p:sp>
        <p:nvSpPr>
          <p:cNvPr id="6" name="Freeform 6"/>
          <p:cNvSpPr/>
          <p:nvPr/>
        </p:nvSpPr>
        <p:spPr>
          <a:xfrm>
            <a:off x="2824930" y="1028700"/>
            <a:ext cx="4637586" cy="1099062"/>
          </a:xfrm>
          <a:custGeom>
            <a:avLst/>
            <a:gdLst/>
            <a:ahLst/>
            <a:cxnLst/>
            <a:rect l="l" t="t" r="r" b="b"/>
            <a:pathLst>
              <a:path w="4637586" h="1099062">
                <a:moveTo>
                  <a:pt x="0" y="0"/>
                </a:moveTo>
                <a:lnTo>
                  <a:pt x="4637586" y="0"/>
                </a:lnTo>
                <a:lnTo>
                  <a:pt x="4637586" y="1099062"/>
                </a:lnTo>
                <a:lnTo>
                  <a:pt x="0" y="1099062"/>
                </a:lnTo>
                <a:lnTo>
                  <a:pt x="0" y="0"/>
                </a:lnTo>
                <a:close/>
              </a:path>
            </a:pathLst>
          </a:custGeom>
          <a:blipFill>
            <a:blip r:embed="rId2"/>
            <a:stretch>
              <a:fillRect l="-4451"/>
            </a:stretch>
          </a:blipFill>
        </p:spPr>
        <p:txBody>
          <a:bodyPr/>
          <a:lstStyle/>
          <a:p>
            <a:endParaRPr lang="en-IN"/>
          </a:p>
        </p:txBody>
      </p:sp>
      <p:sp>
        <p:nvSpPr>
          <p:cNvPr id="7" name="TextBox 7"/>
          <p:cNvSpPr txBox="1"/>
          <p:nvPr/>
        </p:nvSpPr>
        <p:spPr>
          <a:xfrm>
            <a:off x="2824930" y="7046969"/>
            <a:ext cx="7863707" cy="2568659"/>
          </a:xfrm>
          <a:prstGeom prst="rect">
            <a:avLst/>
          </a:prstGeom>
        </p:spPr>
        <p:txBody>
          <a:bodyPr lIns="0" tIns="0" rIns="0" bIns="0" rtlCol="0" anchor="t">
            <a:spAutoFit/>
          </a:bodyPr>
          <a:lstStyle/>
          <a:p>
            <a:pPr>
              <a:lnSpc>
                <a:spcPts val="4072"/>
              </a:lnSpc>
            </a:pPr>
            <a:r>
              <a:rPr lang="en-US" sz="3311">
                <a:solidFill>
                  <a:srgbClr val="000000"/>
                </a:solidFill>
                <a:latin typeface="DM Sans Italics"/>
              </a:rPr>
              <a:t>Presented by: Aditya Bhatt</a:t>
            </a:r>
          </a:p>
          <a:p>
            <a:pPr>
              <a:lnSpc>
                <a:spcPts val="4072"/>
              </a:lnSpc>
            </a:pPr>
            <a:r>
              <a:rPr lang="en-US" sz="3311">
                <a:solidFill>
                  <a:srgbClr val="000000"/>
                </a:solidFill>
                <a:latin typeface="DM Sans Italics"/>
              </a:rPr>
              <a:t>Roll No: 2110990084</a:t>
            </a:r>
          </a:p>
          <a:p>
            <a:pPr>
              <a:lnSpc>
                <a:spcPts val="4072"/>
              </a:lnSpc>
            </a:pPr>
            <a:r>
              <a:rPr lang="en-US" sz="3311">
                <a:solidFill>
                  <a:srgbClr val="000000"/>
                </a:solidFill>
                <a:latin typeface="DM Sans Italics"/>
              </a:rPr>
              <a:t>Group No: 5</a:t>
            </a:r>
          </a:p>
          <a:p>
            <a:pPr>
              <a:lnSpc>
                <a:spcPts val="4072"/>
              </a:lnSpc>
            </a:pPr>
            <a:r>
              <a:rPr lang="en-US" sz="3311">
                <a:solidFill>
                  <a:srgbClr val="000000"/>
                </a:solidFill>
                <a:latin typeface="DM Sans Italics"/>
              </a:rPr>
              <a:t>Submitted To - Mr. Lavish Arora</a:t>
            </a:r>
          </a:p>
          <a:p>
            <a:pPr marL="0" lvl="0" indent="0" algn="l">
              <a:lnSpc>
                <a:spcPts val="4072"/>
              </a:lnSpc>
              <a:spcBef>
                <a:spcPct val="0"/>
              </a:spcBef>
            </a:pPr>
            <a:endParaRPr lang="en-US" sz="3311">
              <a:solidFill>
                <a:srgbClr val="000000"/>
              </a:solidFill>
              <a:latin typeface="DM Sans Italics"/>
            </a:endParaRPr>
          </a:p>
        </p:txBody>
      </p:sp>
      <p:sp>
        <p:nvSpPr>
          <p:cNvPr id="8" name="TextBox 8"/>
          <p:cNvSpPr txBox="1"/>
          <p:nvPr/>
        </p:nvSpPr>
        <p:spPr>
          <a:xfrm>
            <a:off x="2824930" y="3727042"/>
            <a:ext cx="10959085" cy="1730172"/>
          </a:xfrm>
          <a:prstGeom prst="rect">
            <a:avLst/>
          </a:prstGeom>
        </p:spPr>
        <p:txBody>
          <a:bodyPr lIns="0" tIns="0" rIns="0" bIns="0" rtlCol="0" anchor="t">
            <a:spAutoFit/>
          </a:bodyPr>
          <a:lstStyle/>
          <a:p>
            <a:pPr>
              <a:lnSpc>
                <a:spcPts val="13568"/>
              </a:lnSpc>
            </a:pPr>
            <a:r>
              <a:rPr lang="en-US" sz="11306">
                <a:solidFill>
                  <a:srgbClr val="FFFBFB"/>
                </a:solidFill>
                <a:latin typeface="Now Bold"/>
              </a:rPr>
              <a:t>FRONT-END</a:t>
            </a:r>
          </a:p>
        </p:txBody>
      </p:sp>
      <p:sp>
        <p:nvSpPr>
          <p:cNvPr id="9" name="TextBox 9"/>
          <p:cNvSpPr txBox="1"/>
          <p:nvPr/>
        </p:nvSpPr>
        <p:spPr>
          <a:xfrm>
            <a:off x="7919262" y="1059882"/>
            <a:ext cx="3255291" cy="1067881"/>
          </a:xfrm>
          <a:prstGeom prst="rect">
            <a:avLst/>
          </a:prstGeom>
        </p:spPr>
        <p:txBody>
          <a:bodyPr lIns="0" tIns="0" rIns="0" bIns="0" rtlCol="0" anchor="t">
            <a:spAutoFit/>
          </a:bodyPr>
          <a:lstStyle/>
          <a:p>
            <a:pPr>
              <a:lnSpc>
                <a:spcPts val="4245"/>
              </a:lnSpc>
            </a:pPr>
            <a:r>
              <a:rPr lang="en-US" sz="3451" spc="-69">
                <a:solidFill>
                  <a:srgbClr val="000000"/>
                </a:solidFill>
                <a:latin typeface="DM Sans Italics"/>
              </a:rPr>
              <a:t>E-Commerce Website</a:t>
            </a:r>
          </a:p>
        </p:txBody>
      </p:sp>
      <p:sp>
        <p:nvSpPr>
          <p:cNvPr id="10" name="TextBox 10"/>
          <p:cNvSpPr txBox="1"/>
          <p:nvPr/>
        </p:nvSpPr>
        <p:spPr>
          <a:xfrm>
            <a:off x="2824930" y="5337186"/>
            <a:ext cx="9659937" cy="1719308"/>
          </a:xfrm>
          <a:prstGeom prst="rect">
            <a:avLst/>
          </a:prstGeom>
        </p:spPr>
        <p:txBody>
          <a:bodyPr lIns="0" tIns="0" rIns="0" bIns="0" rtlCol="0" anchor="t">
            <a:spAutoFit/>
          </a:bodyPr>
          <a:lstStyle/>
          <a:p>
            <a:pPr>
              <a:lnSpc>
                <a:spcPts val="13568"/>
              </a:lnSpc>
            </a:pPr>
            <a:r>
              <a:rPr lang="en-US" sz="11306">
                <a:solidFill>
                  <a:srgbClr val="000000"/>
                </a:solidFill>
                <a:latin typeface="Now Bold"/>
              </a:rPr>
              <a:t>PROJECT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4" name="Freeform 4"/>
          <p:cNvSpPr/>
          <p:nvPr/>
        </p:nvSpPr>
        <p:spPr>
          <a:xfrm>
            <a:off x="3824165" y="2774572"/>
            <a:ext cx="13435135" cy="6483728"/>
          </a:xfrm>
          <a:custGeom>
            <a:avLst/>
            <a:gdLst/>
            <a:ahLst/>
            <a:cxnLst/>
            <a:rect l="l" t="t" r="r" b="b"/>
            <a:pathLst>
              <a:path w="13435135" h="6483728">
                <a:moveTo>
                  <a:pt x="0" y="0"/>
                </a:moveTo>
                <a:lnTo>
                  <a:pt x="13435135" y="0"/>
                </a:lnTo>
                <a:lnTo>
                  <a:pt x="13435135" y="6483728"/>
                </a:lnTo>
                <a:lnTo>
                  <a:pt x="0" y="6483728"/>
                </a:lnTo>
                <a:lnTo>
                  <a:pt x="0" y="0"/>
                </a:lnTo>
                <a:close/>
              </a:path>
            </a:pathLst>
          </a:custGeom>
          <a:blipFill>
            <a:blip r:embed="rId2"/>
            <a:stretch>
              <a:fillRect/>
            </a:stretch>
          </a:blipFill>
        </p:spPr>
        <p:txBody>
          <a:bodyPr/>
          <a:lstStyle/>
          <a:p>
            <a:endParaRPr lang="en-IN"/>
          </a:p>
        </p:txBody>
      </p:sp>
      <p:sp>
        <p:nvSpPr>
          <p:cNvPr id="5" name="TextBox 5"/>
          <p:cNvSpPr txBox="1"/>
          <p:nvPr/>
        </p:nvSpPr>
        <p:spPr>
          <a:xfrm>
            <a:off x="1028700" y="1066172"/>
            <a:ext cx="6854946" cy="2146300"/>
          </a:xfrm>
          <a:prstGeom prst="rect">
            <a:avLst/>
          </a:prstGeom>
        </p:spPr>
        <p:txBody>
          <a:bodyPr lIns="0" tIns="0" rIns="0" bIns="0" rtlCol="0" anchor="t">
            <a:spAutoFit/>
          </a:bodyPr>
          <a:lstStyle/>
          <a:p>
            <a:pPr marL="0" lvl="0" indent="0">
              <a:lnSpc>
                <a:spcPts val="8400"/>
              </a:lnSpc>
              <a:spcBef>
                <a:spcPct val="0"/>
              </a:spcBef>
            </a:pPr>
            <a:r>
              <a:rPr lang="en-US" sz="7000">
                <a:solidFill>
                  <a:srgbClr val="5562D7"/>
                </a:solidFill>
                <a:latin typeface="Now Bold"/>
              </a:rPr>
              <a:t>Single Product Page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4" name="Freeform 4"/>
          <p:cNvSpPr/>
          <p:nvPr/>
        </p:nvSpPr>
        <p:spPr>
          <a:xfrm>
            <a:off x="3826048" y="2768635"/>
            <a:ext cx="13433252" cy="6489665"/>
          </a:xfrm>
          <a:custGeom>
            <a:avLst/>
            <a:gdLst/>
            <a:ahLst/>
            <a:cxnLst/>
            <a:rect l="l" t="t" r="r" b="b"/>
            <a:pathLst>
              <a:path w="13433252" h="6489665">
                <a:moveTo>
                  <a:pt x="0" y="0"/>
                </a:moveTo>
                <a:lnTo>
                  <a:pt x="13433252" y="0"/>
                </a:lnTo>
                <a:lnTo>
                  <a:pt x="13433252" y="6489665"/>
                </a:lnTo>
                <a:lnTo>
                  <a:pt x="0" y="6489665"/>
                </a:lnTo>
                <a:lnTo>
                  <a:pt x="0" y="0"/>
                </a:lnTo>
                <a:close/>
              </a:path>
            </a:pathLst>
          </a:custGeom>
          <a:blipFill>
            <a:blip r:embed="rId2"/>
            <a:stretch>
              <a:fillRect/>
            </a:stretch>
          </a:blipFill>
        </p:spPr>
        <p:txBody>
          <a:bodyPr/>
          <a:lstStyle/>
          <a:p>
            <a:endParaRPr lang="en-IN"/>
          </a:p>
        </p:txBody>
      </p:sp>
      <p:sp>
        <p:nvSpPr>
          <p:cNvPr id="5" name="TextBox 5"/>
          <p:cNvSpPr txBox="1"/>
          <p:nvPr/>
        </p:nvSpPr>
        <p:spPr>
          <a:xfrm>
            <a:off x="1028700" y="1066172"/>
            <a:ext cx="6854946" cy="2146300"/>
          </a:xfrm>
          <a:prstGeom prst="rect">
            <a:avLst/>
          </a:prstGeom>
        </p:spPr>
        <p:txBody>
          <a:bodyPr lIns="0" tIns="0" rIns="0" bIns="0" rtlCol="0" anchor="t">
            <a:spAutoFit/>
          </a:bodyPr>
          <a:lstStyle/>
          <a:p>
            <a:pPr marL="0" lvl="0" indent="0">
              <a:lnSpc>
                <a:spcPts val="8400"/>
              </a:lnSpc>
              <a:spcBef>
                <a:spcPct val="0"/>
              </a:spcBef>
            </a:pPr>
            <a:r>
              <a:rPr lang="en-US" sz="7000">
                <a:solidFill>
                  <a:srgbClr val="5562D7"/>
                </a:solidFill>
                <a:latin typeface="Now Bold"/>
              </a:rPr>
              <a:t>Shopping Cart Page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4" name="Freeform 4"/>
          <p:cNvSpPr/>
          <p:nvPr/>
        </p:nvSpPr>
        <p:spPr>
          <a:xfrm>
            <a:off x="3802078" y="2866120"/>
            <a:ext cx="13457222" cy="6392180"/>
          </a:xfrm>
          <a:custGeom>
            <a:avLst/>
            <a:gdLst/>
            <a:ahLst/>
            <a:cxnLst/>
            <a:rect l="l" t="t" r="r" b="b"/>
            <a:pathLst>
              <a:path w="13457222" h="6392180">
                <a:moveTo>
                  <a:pt x="0" y="0"/>
                </a:moveTo>
                <a:lnTo>
                  <a:pt x="13457222" y="0"/>
                </a:lnTo>
                <a:lnTo>
                  <a:pt x="13457222" y="6392180"/>
                </a:lnTo>
                <a:lnTo>
                  <a:pt x="0" y="6392180"/>
                </a:lnTo>
                <a:lnTo>
                  <a:pt x="0" y="0"/>
                </a:lnTo>
                <a:close/>
              </a:path>
            </a:pathLst>
          </a:custGeom>
          <a:blipFill>
            <a:blip r:embed="rId2"/>
            <a:stretch>
              <a:fillRect/>
            </a:stretch>
          </a:blipFill>
        </p:spPr>
        <p:txBody>
          <a:bodyPr/>
          <a:lstStyle/>
          <a:p>
            <a:endParaRPr lang="en-IN"/>
          </a:p>
        </p:txBody>
      </p:sp>
      <p:sp>
        <p:nvSpPr>
          <p:cNvPr id="5" name="TextBox 5"/>
          <p:cNvSpPr txBox="1"/>
          <p:nvPr/>
        </p:nvSpPr>
        <p:spPr>
          <a:xfrm>
            <a:off x="1028700" y="1066172"/>
            <a:ext cx="6854946" cy="2146300"/>
          </a:xfrm>
          <a:prstGeom prst="rect">
            <a:avLst/>
          </a:prstGeom>
        </p:spPr>
        <p:txBody>
          <a:bodyPr lIns="0" tIns="0" rIns="0" bIns="0" rtlCol="0" anchor="t">
            <a:spAutoFit/>
          </a:bodyPr>
          <a:lstStyle/>
          <a:p>
            <a:pPr marL="0" lvl="0" indent="0">
              <a:lnSpc>
                <a:spcPts val="8400"/>
              </a:lnSpc>
              <a:spcBef>
                <a:spcPct val="0"/>
              </a:spcBef>
            </a:pPr>
            <a:r>
              <a:rPr lang="en-US" sz="7000">
                <a:solidFill>
                  <a:srgbClr val="5562D7"/>
                </a:solidFill>
                <a:latin typeface="Now Bold"/>
              </a:rPr>
              <a:t>Checkout Page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5562D7"/>
        </a:solidFill>
        <a:effectLst/>
      </p:bgPr>
    </p:bg>
    <p:spTree>
      <p:nvGrpSpPr>
        <p:cNvPr id="1" name=""/>
        <p:cNvGrpSpPr/>
        <p:nvPr/>
      </p:nvGrpSpPr>
      <p:grpSpPr>
        <a:xfrm>
          <a:off x="0" y="0"/>
          <a:ext cx="0" cy="0"/>
          <a:chOff x="0" y="0"/>
          <a:chExt cx="0" cy="0"/>
        </a:xfrm>
      </p:grpSpPr>
      <p:grpSp>
        <p:nvGrpSpPr>
          <p:cNvPr id="3" name="Group 3"/>
          <p:cNvGrpSpPr/>
          <p:nvPr/>
        </p:nvGrpSpPr>
        <p:grpSpPr>
          <a:xfrm>
            <a:off x="5469223" y="2969466"/>
            <a:ext cx="1142373" cy="114237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txBody>
            <a:bodyPr/>
            <a:lstStyle/>
            <a:p>
              <a:endParaRPr lang="en-IN"/>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sp>
        <p:nvSpPr>
          <p:cNvPr id="6" name="TextBox 6"/>
          <p:cNvSpPr txBox="1"/>
          <p:nvPr/>
        </p:nvSpPr>
        <p:spPr>
          <a:xfrm>
            <a:off x="5715394" y="1028700"/>
            <a:ext cx="6857212" cy="1063625"/>
          </a:xfrm>
          <a:prstGeom prst="rect">
            <a:avLst/>
          </a:prstGeom>
        </p:spPr>
        <p:txBody>
          <a:bodyPr lIns="0" tIns="0" rIns="0" bIns="0" rtlCol="0" anchor="t">
            <a:spAutoFit/>
          </a:bodyPr>
          <a:lstStyle/>
          <a:p>
            <a:pPr marL="0" lvl="0" indent="0" algn="l">
              <a:lnSpc>
                <a:spcPts val="8399"/>
              </a:lnSpc>
              <a:spcBef>
                <a:spcPct val="0"/>
              </a:spcBef>
            </a:pPr>
            <a:r>
              <a:rPr lang="en-US" sz="6999">
                <a:solidFill>
                  <a:srgbClr val="000000"/>
                </a:solidFill>
                <a:latin typeface="Now Bold"/>
              </a:rPr>
              <a:t>FUTURE SCOPE</a:t>
            </a:r>
          </a:p>
        </p:txBody>
      </p:sp>
      <p:sp>
        <p:nvSpPr>
          <p:cNvPr id="7" name="TextBox 7"/>
          <p:cNvSpPr txBox="1"/>
          <p:nvPr/>
        </p:nvSpPr>
        <p:spPr>
          <a:xfrm>
            <a:off x="7139840" y="2885968"/>
            <a:ext cx="6015843" cy="1623137"/>
          </a:xfrm>
          <a:prstGeom prst="rect">
            <a:avLst/>
          </a:prstGeom>
        </p:spPr>
        <p:txBody>
          <a:bodyPr lIns="0" tIns="0" rIns="0" bIns="0" rtlCol="0" anchor="t">
            <a:spAutoFit/>
          </a:bodyPr>
          <a:lstStyle/>
          <a:p>
            <a:pPr>
              <a:lnSpc>
                <a:spcPts val="3173"/>
              </a:lnSpc>
            </a:pPr>
            <a:r>
              <a:rPr lang="en-IN" sz="2300" dirty="0">
                <a:solidFill>
                  <a:schemeClr val="bg1"/>
                </a:solidFill>
                <a:effectLst/>
                <a:latin typeface="DM Sans" pitchFamily="2" charset="0"/>
                <a:ea typeface="Times New Roman" panose="02020603050405020304" pitchFamily="18" charset="0"/>
              </a:rPr>
              <a:t>Develop cross-selling and upselling strategies to increase the average order value by recommending related products or premium versions.</a:t>
            </a:r>
            <a:endParaRPr lang="en-US" sz="2300" dirty="0">
              <a:solidFill>
                <a:schemeClr val="bg1"/>
              </a:solidFill>
              <a:latin typeface="DM Sans" pitchFamily="2" charset="0"/>
            </a:endParaRPr>
          </a:p>
        </p:txBody>
      </p:sp>
      <p:sp>
        <p:nvSpPr>
          <p:cNvPr id="8" name="Freeform 8"/>
          <p:cNvSpPr/>
          <p:nvPr/>
        </p:nvSpPr>
        <p:spPr>
          <a:xfrm>
            <a:off x="5673826" y="3183400"/>
            <a:ext cx="733166" cy="714504"/>
          </a:xfrm>
          <a:custGeom>
            <a:avLst/>
            <a:gdLst/>
            <a:ahLst/>
            <a:cxnLst/>
            <a:rect l="l" t="t" r="r" b="b"/>
            <a:pathLst>
              <a:path w="733166" h="714504">
                <a:moveTo>
                  <a:pt x="0" y="0"/>
                </a:moveTo>
                <a:lnTo>
                  <a:pt x="733166" y="0"/>
                </a:lnTo>
                <a:lnTo>
                  <a:pt x="733166" y="714504"/>
                </a:lnTo>
                <a:lnTo>
                  <a:pt x="0" y="71450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9" name="Group 9"/>
          <p:cNvGrpSpPr/>
          <p:nvPr/>
        </p:nvGrpSpPr>
        <p:grpSpPr>
          <a:xfrm>
            <a:off x="5469223" y="5207214"/>
            <a:ext cx="1142373" cy="1142373"/>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txBody>
            <a:bodyPr/>
            <a:lstStyle/>
            <a:p>
              <a:endParaRPr lang="en-IN"/>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sp>
        <p:nvSpPr>
          <p:cNvPr id="12" name="TextBox 12"/>
          <p:cNvSpPr txBox="1"/>
          <p:nvPr/>
        </p:nvSpPr>
        <p:spPr>
          <a:xfrm>
            <a:off x="7139840" y="4841005"/>
            <a:ext cx="6362596" cy="1619226"/>
          </a:xfrm>
          <a:prstGeom prst="rect">
            <a:avLst/>
          </a:prstGeom>
        </p:spPr>
        <p:txBody>
          <a:bodyPr lIns="0" tIns="0" rIns="0" bIns="0" rtlCol="0" anchor="t">
            <a:spAutoFit/>
          </a:bodyPr>
          <a:lstStyle/>
          <a:p>
            <a:pPr marL="0" lvl="0" indent="0">
              <a:lnSpc>
                <a:spcPts val="3173"/>
              </a:lnSpc>
              <a:spcBef>
                <a:spcPct val="0"/>
              </a:spcBef>
            </a:pPr>
            <a:r>
              <a:rPr lang="en-IN" sz="2300" dirty="0">
                <a:solidFill>
                  <a:schemeClr val="bg1"/>
                </a:solidFill>
                <a:effectLst/>
                <a:latin typeface="DM Sans" pitchFamily="2" charset="0"/>
                <a:ea typeface="Times New Roman" panose="02020603050405020304" pitchFamily="18" charset="0"/>
              </a:rPr>
              <a:t>Utilize advanced analytics tools to gain insights into user behaviour, sales patterns, and inventory management, which can guide business decisions.</a:t>
            </a:r>
            <a:endParaRPr lang="en-US" sz="2300" dirty="0">
              <a:solidFill>
                <a:schemeClr val="bg1"/>
              </a:solidFill>
              <a:latin typeface="DM Sans" pitchFamily="2" charset="0"/>
            </a:endParaRPr>
          </a:p>
        </p:txBody>
      </p:sp>
      <p:sp>
        <p:nvSpPr>
          <p:cNvPr id="13" name="Freeform 13"/>
          <p:cNvSpPr/>
          <p:nvPr/>
        </p:nvSpPr>
        <p:spPr>
          <a:xfrm>
            <a:off x="5835806" y="5424317"/>
            <a:ext cx="585607" cy="669613"/>
          </a:xfrm>
          <a:custGeom>
            <a:avLst/>
            <a:gdLst/>
            <a:ahLst/>
            <a:cxnLst/>
            <a:rect l="l" t="t" r="r" b="b"/>
            <a:pathLst>
              <a:path w="585607" h="669613">
                <a:moveTo>
                  <a:pt x="0" y="0"/>
                </a:moveTo>
                <a:lnTo>
                  <a:pt x="585607" y="0"/>
                </a:lnTo>
                <a:lnTo>
                  <a:pt x="585607" y="669614"/>
                </a:lnTo>
                <a:lnTo>
                  <a:pt x="0" y="6696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grpSp>
        <p:nvGrpSpPr>
          <p:cNvPr id="14" name="Group 14"/>
          <p:cNvGrpSpPr/>
          <p:nvPr/>
        </p:nvGrpSpPr>
        <p:grpSpPr>
          <a:xfrm>
            <a:off x="5469223" y="7406410"/>
            <a:ext cx="1142373" cy="1142373"/>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51D40"/>
            </a:solidFill>
          </p:spPr>
          <p:txBody>
            <a:bodyPr/>
            <a:lstStyle/>
            <a:p>
              <a:endParaRPr lang="en-IN"/>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05"/>
                </a:lnSpc>
              </a:pPr>
              <a:endParaRPr/>
            </a:p>
          </p:txBody>
        </p:sp>
      </p:grpSp>
      <p:sp>
        <p:nvSpPr>
          <p:cNvPr id="17" name="TextBox 17"/>
          <p:cNvSpPr txBox="1"/>
          <p:nvPr/>
        </p:nvSpPr>
        <p:spPr>
          <a:xfrm>
            <a:off x="7139839" y="7367481"/>
            <a:ext cx="6015843" cy="2148409"/>
          </a:xfrm>
          <a:prstGeom prst="rect">
            <a:avLst/>
          </a:prstGeom>
        </p:spPr>
        <p:txBody>
          <a:bodyPr lIns="0" tIns="0" rIns="0" bIns="0" rtlCol="0" anchor="t">
            <a:spAutoFit/>
          </a:bodyPr>
          <a:lstStyle/>
          <a:p>
            <a:pPr lvl="0">
              <a:lnSpc>
                <a:spcPct val="115000"/>
              </a:lnSpc>
              <a:spcAft>
                <a:spcPts val="1000"/>
              </a:spcAft>
            </a:pPr>
            <a:r>
              <a:rPr lang="en-IN" sz="2300" dirty="0">
                <a:solidFill>
                  <a:schemeClr val="bg1"/>
                </a:solidFill>
                <a:effectLst/>
                <a:latin typeface="DM Sans" pitchFamily="2" charset="0"/>
                <a:ea typeface="Times New Roman" panose="02020603050405020304" pitchFamily="18" charset="0"/>
              </a:rPr>
              <a:t>Integrating social media features to allow users to discover products through social networks, share their purchases, and interact with our brand on social platforms.</a:t>
            </a:r>
          </a:p>
          <a:p>
            <a:pPr marL="0" lvl="0" indent="0">
              <a:lnSpc>
                <a:spcPts val="3173"/>
              </a:lnSpc>
              <a:spcBef>
                <a:spcPct val="0"/>
              </a:spcBef>
            </a:pPr>
            <a:endParaRPr lang="en-US" sz="2299" dirty="0">
              <a:solidFill>
                <a:srgbClr val="FFFFFF"/>
              </a:solidFill>
              <a:latin typeface="DM Sans"/>
            </a:endParaRPr>
          </a:p>
        </p:txBody>
      </p:sp>
      <p:sp>
        <p:nvSpPr>
          <p:cNvPr id="18" name="Freeform 18"/>
          <p:cNvSpPr/>
          <p:nvPr/>
        </p:nvSpPr>
        <p:spPr>
          <a:xfrm>
            <a:off x="5757282" y="7595702"/>
            <a:ext cx="566255" cy="720926"/>
          </a:xfrm>
          <a:custGeom>
            <a:avLst/>
            <a:gdLst/>
            <a:ahLst/>
            <a:cxnLst/>
            <a:rect l="l" t="t" r="r" b="b"/>
            <a:pathLst>
              <a:path w="566255" h="720926">
                <a:moveTo>
                  <a:pt x="0" y="0"/>
                </a:moveTo>
                <a:lnTo>
                  <a:pt x="566255" y="0"/>
                </a:lnTo>
                <a:lnTo>
                  <a:pt x="566255" y="720927"/>
                </a:lnTo>
                <a:lnTo>
                  <a:pt x="0" y="72092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5562D7"/>
        </a:solidFill>
        <a:effectLst/>
      </p:bgPr>
    </p:bg>
    <p:spTree>
      <p:nvGrpSpPr>
        <p:cNvPr id="1" name=""/>
        <p:cNvGrpSpPr/>
        <p:nvPr/>
      </p:nvGrpSpPr>
      <p:grpSpPr>
        <a:xfrm>
          <a:off x="0" y="0"/>
          <a:ext cx="0" cy="0"/>
          <a:chOff x="0" y="0"/>
          <a:chExt cx="0" cy="0"/>
        </a:xfrm>
      </p:grpSpPr>
      <p:grpSp>
        <p:nvGrpSpPr>
          <p:cNvPr id="3" name="Group 3"/>
          <p:cNvGrpSpPr>
            <a:grpSpLocks noChangeAspect="1"/>
          </p:cNvGrpSpPr>
          <p:nvPr/>
        </p:nvGrpSpPr>
        <p:grpSpPr>
          <a:xfrm>
            <a:off x="10637321" y="2636321"/>
            <a:ext cx="7650679" cy="7650679"/>
            <a:chOff x="0" y="0"/>
            <a:chExt cx="3331210" cy="3331210"/>
          </a:xfrm>
        </p:grpSpPr>
        <p:sp>
          <p:nvSpPr>
            <p:cNvPr id="4" name="Freeform 4"/>
            <p:cNvSpPr/>
            <p:nvPr/>
          </p:nvSpPr>
          <p:spPr>
            <a:xfrm>
              <a:off x="0" y="0"/>
              <a:ext cx="3331210" cy="3331210"/>
            </a:xfrm>
            <a:custGeom>
              <a:avLst/>
              <a:gdLst/>
              <a:ahLst/>
              <a:cxnLst/>
              <a:rect l="l" t="t" r="r" b="b"/>
              <a:pathLst>
                <a:path w="3331210" h="3331210">
                  <a:moveTo>
                    <a:pt x="3331210" y="3331210"/>
                  </a:moveTo>
                  <a:lnTo>
                    <a:pt x="0" y="3331210"/>
                  </a:lnTo>
                  <a:cubicBezTo>
                    <a:pt x="0" y="1490980"/>
                    <a:pt x="1490980" y="0"/>
                    <a:pt x="3331210" y="0"/>
                  </a:cubicBezTo>
                  <a:lnTo>
                    <a:pt x="3331210" y="3331210"/>
                  </a:lnTo>
                  <a:close/>
                </a:path>
              </a:pathLst>
            </a:custGeom>
            <a:blipFill>
              <a:blip r:embed="rId2"/>
              <a:stretch>
                <a:fillRect l="-37777" r="-37777"/>
              </a:stretch>
            </a:blipFill>
          </p:spPr>
          <p:txBody>
            <a:bodyPr/>
            <a:lstStyle/>
            <a:p>
              <a:endParaRPr lang="en-IN"/>
            </a:p>
          </p:txBody>
        </p:sp>
      </p:grpSp>
      <p:sp>
        <p:nvSpPr>
          <p:cNvPr id="6" name="TextBox 6"/>
          <p:cNvSpPr txBox="1"/>
          <p:nvPr/>
        </p:nvSpPr>
        <p:spPr>
          <a:xfrm>
            <a:off x="1028700" y="3963416"/>
            <a:ext cx="9027976" cy="1675710"/>
          </a:xfrm>
          <a:prstGeom prst="rect">
            <a:avLst/>
          </a:prstGeom>
        </p:spPr>
        <p:txBody>
          <a:bodyPr lIns="0" tIns="0" rIns="0" bIns="0" rtlCol="0" anchor="t">
            <a:spAutoFit/>
          </a:bodyPr>
          <a:lstStyle/>
          <a:p>
            <a:pPr marL="0" lvl="0" indent="0">
              <a:lnSpc>
                <a:spcPts val="13643"/>
              </a:lnSpc>
            </a:pPr>
            <a:r>
              <a:rPr lang="en-US" sz="9745" spc="594">
                <a:solidFill>
                  <a:srgbClr val="FFFFFF"/>
                </a:solidFill>
                <a:latin typeface="Now Bold"/>
              </a:rPr>
              <a:t>Thank You</a:t>
            </a:r>
          </a:p>
        </p:txBody>
      </p:sp>
      <p:sp>
        <p:nvSpPr>
          <p:cNvPr id="7" name="Freeform 7"/>
          <p:cNvSpPr/>
          <p:nvPr/>
        </p:nvSpPr>
        <p:spPr>
          <a:xfrm>
            <a:off x="2518868" y="1726940"/>
            <a:ext cx="4637586" cy="1099062"/>
          </a:xfrm>
          <a:custGeom>
            <a:avLst/>
            <a:gdLst/>
            <a:ahLst/>
            <a:cxnLst/>
            <a:rect l="l" t="t" r="r" b="b"/>
            <a:pathLst>
              <a:path w="4637586" h="1099062">
                <a:moveTo>
                  <a:pt x="0" y="0"/>
                </a:moveTo>
                <a:lnTo>
                  <a:pt x="4637586" y="0"/>
                </a:lnTo>
                <a:lnTo>
                  <a:pt x="4637586" y="1099063"/>
                </a:lnTo>
                <a:lnTo>
                  <a:pt x="0" y="1099063"/>
                </a:lnTo>
                <a:lnTo>
                  <a:pt x="0" y="0"/>
                </a:lnTo>
                <a:close/>
              </a:path>
            </a:pathLst>
          </a:custGeom>
          <a:blipFill>
            <a:blip r:embed="rId3"/>
            <a:stretch>
              <a:fillRect l="-4451"/>
            </a:stretch>
          </a:blipFill>
        </p:spPr>
        <p:txBody>
          <a:bodyPr/>
          <a:lstStyle/>
          <a:p>
            <a:endParaRPr lang="en-IN"/>
          </a:p>
        </p:txBody>
      </p:sp>
      <p:sp>
        <p:nvSpPr>
          <p:cNvPr id="8" name="TextBox 8"/>
          <p:cNvSpPr txBox="1"/>
          <p:nvPr/>
        </p:nvSpPr>
        <p:spPr>
          <a:xfrm>
            <a:off x="7613199" y="1758122"/>
            <a:ext cx="3255291" cy="1067881"/>
          </a:xfrm>
          <a:prstGeom prst="rect">
            <a:avLst/>
          </a:prstGeom>
        </p:spPr>
        <p:txBody>
          <a:bodyPr lIns="0" tIns="0" rIns="0" bIns="0" rtlCol="0" anchor="t">
            <a:spAutoFit/>
          </a:bodyPr>
          <a:lstStyle/>
          <a:p>
            <a:pPr>
              <a:lnSpc>
                <a:spcPts val="4245"/>
              </a:lnSpc>
            </a:pPr>
            <a:r>
              <a:rPr lang="en-US" sz="3451" spc="-69">
                <a:solidFill>
                  <a:srgbClr val="000000"/>
                </a:solidFill>
                <a:latin typeface="DM Sans Italics"/>
              </a:rPr>
              <a:t>E-Commerce Website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562D7"/>
        </a:solidFill>
        <a:effectLst/>
      </p:bgPr>
    </p:bg>
    <p:spTree>
      <p:nvGrpSpPr>
        <p:cNvPr id="1" name=""/>
        <p:cNvGrpSpPr/>
        <p:nvPr/>
      </p:nvGrpSpPr>
      <p:grpSpPr>
        <a:xfrm>
          <a:off x="0" y="0"/>
          <a:ext cx="0" cy="0"/>
          <a:chOff x="0" y="0"/>
          <a:chExt cx="0" cy="0"/>
        </a:xfrm>
      </p:grpSpPr>
      <p:sp>
        <p:nvSpPr>
          <p:cNvPr id="2" name="AutoShape 2"/>
          <p:cNvSpPr/>
          <p:nvPr/>
        </p:nvSpPr>
        <p:spPr>
          <a:xfrm flipV="1">
            <a:off x="4604273" y="4829401"/>
            <a:ext cx="2559835" cy="0"/>
          </a:xfrm>
          <a:prstGeom prst="line">
            <a:avLst/>
          </a:prstGeom>
          <a:ln w="47625" cap="flat">
            <a:solidFill>
              <a:srgbClr val="FFFFFF"/>
            </a:solidFill>
            <a:prstDash val="solid"/>
            <a:headEnd type="none" w="sm" len="sm"/>
            <a:tailEnd type="none" w="sm" len="sm"/>
          </a:ln>
        </p:spPr>
        <p:txBody>
          <a:bodyPr/>
          <a:lstStyle/>
          <a:p>
            <a:endParaRPr lang="en-IN"/>
          </a:p>
        </p:txBody>
      </p:sp>
      <p:sp>
        <p:nvSpPr>
          <p:cNvPr id="3" name="AutoShape 3"/>
          <p:cNvSpPr/>
          <p:nvPr/>
        </p:nvSpPr>
        <p:spPr>
          <a:xfrm flipV="1">
            <a:off x="7924896" y="4829401"/>
            <a:ext cx="2559835" cy="0"/>
          </a:xfrm>
          <a:prstGeom prst="line">
            <a:avLst/>
          </a:prstGeom>
          <a:ln w="47625" cap="flat">
            <a:solidFill>
              <a:srgbClr val="FFFFFF"/>
            </a:solidFill>
            <a:prstDash val="solid"/>
            <a:headEnd type="none" w="sm" len="sm"/>
            <a:tailEnd type="none" w="sm" len="sm"/>
          </a:ln>
        </p:spPr>
        <p:txBody>
          <a:bodyPr/>
          <a:lstStyle/>
          <a:p>
            <a:endParaRPr lang="en-IN"/>
          </a:p>
        </p:txBody>
      </p:sp>
      <p:sp>
        <p:nvSpPr>
          <p:cNvPr id="4" name="AutoShape 4"/>
          <p:cNvSpPr/>
          <p:nvPr/>
        </p:nvSpPr>
        <p:spPr>
          <a:xfrm>
            <a:off x="4604273" y="8067173"/>
            <a:ext cx="2559835" cy="0"/>
          </a:xfrm>
          <a:prstGeom prst="line">
            <a:avLst/>
          </a:prstGeom>
          <a:ln w="47625" cap="flat">
            <a:solidFill>
              <a:srgbClr val="FFFFFF"/>
            </a:solidFill>
            <a:prstDash val="solid"/>
            <a:headEnd type="none" w="sm" len="sm"/>
            <a:tailEnd type="none" w="sm" len="sm"/>
          </a:ln>
        </p:spPr>
        <p:txBody>
          <a:bodyPr/>
          <a:lstStyle/>
          <a:p>
            <a:endParaRPr lang="en-IN"/>
          </a:p>
        </p:txBody>
      </p:sp>
      <p:sp>
        <p:nvSpPr>
          <p:cNvPr id="5" name="AutoShape 5"/>
          <p:cNvSpPr/>
          <p:nvPr/>
        </p:nvSpPr>
        <p:spPr>
          <a:xfrm flipV="1">
            <a:off x="7924896" y="8067173"/>
            <a:ext cx="2559835" cy="0"/>
          </a:xfrm>
          <a:prstGeom prst="line">
            <a:avLst/>
          </a:prstGeom>
          <a:ln w="47625" cap="flat">
            <a:solidFill>
              <a:srgbClr val="FFFFFF"/>
            </a:solidFill>
            <a:prstDash val="solid"/>
            <a:headEnd type="none" w="sm" len="sm"/>
            <a:tailEnd type="none" w="sm" len="sm"/>
          </a:ln>
        </p:spPr>
        <p:txBody>
          <a:bodyPr/>
          <a:lstStyle/>
          <a:p>
            <a:endParaRPr lang="en-IN"/>
          </a:p>
        </p:txBody>
      </p:sp>
      <p:sp>
        <p:nvSpPr>
          <p:cNvPr id="6" name="AutoShape 6"/>
          <p:cNvSpPr/>
          <p:nvPr/>
        </p:nvSpPr>
        <p:spPr>
          <a:xfrm flipV="1">
            <a:off x="11248788" y="4829401"/>
            <a:ext cx="2559835" cy="0"/>
          </a:xfrm>
          <a:prstGeom prst="line">
            <a:avLst/>
          </a:prstGeom>
          <a:ln w="47625" cap="flat">
            <a:solidFill>
              <a:srgbClr val="FFFFFF"/>
            </a:solidFill>
            <a:prstDash val="solid"/>
            <a:headEnd type="none" w="sm" len="sm"/>
            <a:tailEnd type="none" w="sm" len="sm"/>
          </a:ln>
        </p:spPr>
        <p:txBody>
          <a:bodyPr/>
          <a:lstStyle/>
          <a:p>
            <a:endParaRPr lang="en-IN"/>
          </a:p>
        </p:txBody>
      </p:sp>
      <p:sp>
        <p:nvSpPr>
          <p:cNvPr id="7" name="AutoShape 7"/>
          <p:cNvSpPr/>
          <p:nvPr/>
        </p:nvSpPr>
        <p:spPr>
          <a:xfrm>
            <a:off x="11248788" y="8067173"/>
            <a:ext cx="2559835" cy="0"/>
          </a:xfrm>
          <a:prstGeom prst="line">
            <a:avLst/>
          </a:prstGeom>
          <a:ln w="47625" cap="flat">
            <a:solidFill>
              <a:srgbClr val="FFFFFF"/>
            </a:solidFill>
            <a:prstDash val="solid"/>
            <a:headEnd type="none" w="sm" len="sm"/>
            <a:tailEnd type="none" w="sm" len="sm"/>
          </a:ln>
        </p:spPr>
        <p:txBody>
          <a:bodyPr/>
          <a:lstStyle/>
          <a:p>
            <a:endParaRPr lang="en-IN"/>
          </a:p>
        </p:txBody>
      </p:sp>
      <p:sp>
        <p:nvSpPr>
          <p:cNvPr id="9" name="TextBox 9"/>
          <p:cNvSpPr txBox="1"/>
          <p:nvPr/>
        </p:nvSpPr>
        <p:spPr>
          <a:xfrm>
            <a:off x="4433127" y="1410745"/>
            <a:ext cx="9803427" cy="1411140"/>
          </a:xfrm>
          <a:prstGeom prst="rect">
            <a:avLst/>
          </a:prstGeom>
        </p:spPr>
        <p:txBody>
          <a:bodyPr lIns="0" tIns="0" rIns="0" bIns="0" rtlCol="0" anchor="t">
            <a:spAutoFit/>
          </a:bodyPr>
          <a:lstStyle/>
          <a:p>
            <a:pPr marL="0" lvl="0" indent="0" algn="ctr">
              <a:lnSpc>
                <a:spcPts val="11183"/>
              </a:lnSpc>
              <a:spcBef>
                <a:spcPct val="0"/>
              </a:spcBef>
            </a:pPr>
            <a:r>
              <a:rPr lang="en-US" sz="9319">
                <a:solidFill>
                  <a:srgbClr val="000000"/>
                </a:solidFill>
                <a:latin typeface="Now Bold"/>
              </a:rPr>
              <a:t>OVERVIEW</a:t>
            </a:r>
          </a:p>
        </p:txBody>
      </p:sp>
      <p:sp>
        <p:nvSpPr>
          <p:cNvPr id="10" name="TextBox 10"/>
          <p:cNvSpPr txBox="1"/>
          <p:nvPr/>
        </p:nvSpPr>
        <p:spPr>
          <a:xfrm>
            <a:off x="4604273" y="4997071"/>
            <a:ext cx="2693853" cy="512445"/>
          </a:xfrm>
          <a:prstGeom prst="rect">
            <a:avLst/>
          </a:prstGeom>
        </p:spPr>
        <p:txBody>
          <a:bodyPr lIns="0" tIns="0" rIns="0" bIns="0" rtlCol="0" anchor="t">
            <a:spAutoFit/>
          </a:bodyPr>
          <a:lstStyle/>
          <a:p>
            <a:pPr algn="ctr">
              <a:lnSpc>
                <a:spcPts val="4140"/>
              </a:lnSpc>
            </a:pPr>
            <a:r>
              <a:rPr lang="en-US" sz="3000">
                <a:solidFill>
                  <a:srgbClr val="FFFFFF"/>
                </a:solidFill>
                <a:latin typeface="DM Sans"/>
              </a:rPr>
              <a:t>Introduction</a:t>
            </a:r>
          </a:p>
        </p:txBody>
      </p:sp>
      <p:sp>
        <p:nvSpPr>
          <p:cNvPr id="11" name="TextBox 11"/>
          <p:cNvSpPr txBox="1"/>
          <p:nvPr/>
        </p:nvSpPr>
        <p:spPr>
          <a:xfrm>
            <a:off x="4969120" y="3202771"/>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01</a:t>
            </a:r>
          </a:p>
        </p:txBody>
      </p:sp>
      <p:sp>
        <p:nvSpPr>
          <p:cNvPr id="12" name="TextBox 12"/>
          <p:cNvSpPr txBox="1"/>
          <p:nvPr/>
        </p:nvSpPr>
        <p:spPr>
          <a:xfrm>
            <a:off x="7924896" y="4997071"/>
            <a:ext cx="2693853" cy="1030026"/>
          </a:xfrm>
          <a:prstGeom prst="rect">
            <a:avLst/>
          </a:prstGeom>
        </p:spPr>
        <p:txBody>
          <a:bodyPr lIns="0" tIns="0" rIns="0" bIns="0" rtlCol="0" anchor="t">
            <a:spAutoFit/>
          </a:bodyPr>
          <a:lstStyle/>
          <a:p>
            <a:pPr algn="ctr">
              <a:lnSpc>
                <a:spcPts val="4140"/>
              </a:lnSpc>
            </a:pPr>
            <a:r>
              <a:rPr lang="en-US" sz="3000" dirty="0">
                <a:solidFill>
                  <a:srgbClr val="FFFFFF"/>
                </a:solidFill>
                <a:latin typeface="DM Sans"/>
              </a:rPr>
              <a:t>Why was this name chosen</a:t>
            </a:r>
          </a:p>
        </p:txBody>
      </p:sp>
      <p:sp>
        <p:nvSpPr>
          <p:cNvPr id="13" name="TextBox 13"/>
          <p:cNvSpPr txBox="1"/>
          <p:nvPr/>
        </p:nvSpPr>
        <p:spPr>
          <a:xfrm>
            <a:off x="8289743" y="3202771"/>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02</a:t>
            </a:r>
          </a:p>
        </p:txBody>
      </p:sp>
      <p:sp>
        <p:nvSpPr>
          <p:cNvPr id="14" name="TextBox 14"/>
          <p:cNvSpPr txBox="1"/>
          <p:nvPr/>
        </p:nvSpPr>
        <p:spPr>
          <a:xfrm>
            <a:off x="4604273" y="8234843"/>
            <a:ext cx="2693853" cy="512445"/>
          </a:xfrm>
          <a:prstGeom prst="rect">
            <a:avLst/>
          </a:prstGeom>
        </p:spPr>
        <p:txBody>
          <a:bodyPr lIns="0" tIns="0" rIns="0" bIns="0" rtlCol="0" anchor="t">
            <a:spAutoFit/>
          </a:bodyPr>
          <a:lstStyle/>
          <a:p>
            <a:pPr algn="ctr">
              <a:lnSpc>
                <a:spcPts val="4140"/>
              </a:lnSpc>
            </a:pPr>
            <a:r>
              <a:rPr lang="en-US" sz="3000">
                <a:solidFill>
                  <a:srgbClr val="FFFFFF"/>
                </a:solidFill>
                <a:latin typeface="DM Sans"/>
              </a:rPr>
              <a:t>Challenges</a:t>
            </a:r>
          </a:p>
        </p:txBody>
      </p:sp>
      <p:sp>
        <p:nvSpPr>
          <p:cNvPr id="15" name="TextBox 15"/>
          <p:cNvSpPr txBox="1"/>
          <p:nvPr/>
        </p:nvSpPr>
        <p:spPr>
          <a:xfrm>
            <a:off x="4969120" y="6440542"/>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04</a:t>
            </a:r>
          </a:p>
        </p:txBody>
      </p:sp>
      <p:sp>
        <p:nvSpPr>
          <p:cNvPr id="16" name="TextBox 16"/>
          <p:cNvSpPr txBox="1"/>
          <p:nvPr/>
        </p:nvSpPr>
        <p:spPr>
          <a:xfrm>
            <a:off x="7924896" y="8234843"/>
            <a:ext cx="2693853" cy="1036320"/>
          </a:xfrm>
          <a:prstGeom prst="rect">
            <a:avLst/>
          </a:prstGeom>
        </p:spPr>
        <p:txBody>
          <a:bodyPr lIns="0" tIns="0" rIns="0" bIns="0" rtlCol="0" anchor="t">
            <a:spAutoFit/>
          </a:bodyPr>
          <a:lstStyle/>
          <a:p>
            <a:pPr algn="ctr">
              <a:lnSpc>
                <a:spcPts val="4140"/>
              </a:lnSpc>
            </a:pPr>
            <a:r>
              <a:rPr lang="en-US" sz="3000">
                <a:solidFill>
                  <a:srgbClr val="FFFFFF"/>
                </a:solidFill>
                <a:latin typeface="DM Sans"/>
              </a:rPr>
              <a:t>Project Overview</a:t>
            </a:r>
          </a:p>
        </p:txBody>
      </p:sp>
      <p:sp>
        <p:nvSpPr>
          <p:cNvPr id="17" name="TextBox 17"/>
          <p:cNvSpPr txBox="1"/>
          <p:nvPr/>
        </p:nvSpPr>
        <p:spPr>
          <a:xfrm>
            <a:off x="8289743" y="6440542"/>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05</a:t>
            </a:r>
          </a:p>
        </p:txBody>
      </p:sp>
      <p:sp>
        <p:nvSpPr>
          <p:cNvPr id="18" name="TextBox 18"/>
          <p:cNvSpPr txBox="1"/>
          <p:nvPr/>
        </p:nvSpPr>
        <p:spPr>
          <a:xfrm>
            <a:off x="11248788" y="4997071"/>
            <a:ext cx="2693853" cy="512445"/>
          </a:xfrm>
          <a:prstGeom prst="rect">
            <a:avLst/>
          </a:prstGeom>
        </p:spPr>
        <p:txBody>
          <a:bodyPr lIns="0" tIns="0" rIns="0" bIns="0" rtlCol="0" anchor="t">
            <a:spAutoFit/>
          </a:bodyPr>
          <a:lstStyle/>
          <a:p>
            <a:pPr algn="ctr">
              <a:lnSpc>
                <a:spcPts val="4140"/>
              </a:lnSpc>
            </a:pPr>
            <a:r>
              <a:rPr lang="en-US" sz="3000">
                <a:solidFill>
                  <a:srgbClr val="FFFFFF"/>
                </a:solidFill>
                <a:latin typeface="DM Sans"/>
              </a:rPr>
              <a:t>Goals</a:t>
            </a:r>
          </a:p>
        </p:txBody>
      </p:sp>
      <p:sp>
        <p:nvSpPr>
          <p:cNvPr id="19" name="TextBox 19"/>
          <p:cNvSpPr txBox="1"/>
          <p:nvPr/>
        </p:nvSpPr>
        <p:spPr>
          <a:xfrm>
            <a:off x="11613635" y="3202771"/>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03</a:t>
            </a:r>
          </a:p>
        </p:txBody>
      </p:sp>
      <p:sp>
        <p:nvSpPr>
          <p:cNvPr id="20" name="TextBox 20"/>
          <p:cNvSpPr txBox="1"/>
          <p:nvPr/>
        </p:nvSpPr>
        <p:spPr>
          <a:xfrm>
            <a:off x="11248788" y="8234843"/>
            <a:ext cx="2693853" cy="512445"/>
          </a:xfrm>
          <a:prstGeom prst="rect">
            <a:avLst/>
          </a:prstGeom>
        </p:spPr>
        <p:txBody>
          <a:bodyPr lIns="0" tIns="0" rIns="0" bIns="0" rtlCol="0" anchor="t">
            <a:spAutoFit/>
          </a:bodyPr>
          <a:lstStyle/>
          <a:p>
            <a:pPr algn="ctr">
              <a:lnSpc>
                <a:spcPts val="4140"/>
              </a:lnSpc>
            </a:pPr>
            <a:r>
              <a:rPr lang="en-US" sz="3000">
                <a:solidFill>
                  <a:srgbClr val="FFFFFF"/>
                </a:solidFill>
                <a:latin typeface="DM Sans"/>
              </a:rPr>
              <a:t>Future Scope</a:t>
            </a:r>
          </a:p>
        </p:txBody>
      </p:sp>
      <p:sp>
        <p:nvSpPr>
          <p:cNvPr id="21" name="TextBox 21"/>
          <p:cNvSpPr txBox="1"/>
          <p:nvPr/>
        </p:nvSpPr>
        <p:spPr>
          <a:xfrm>
            <a:off x="11613635" y="6440542"/>
            <a:ext cx="1964159" cy="1114500"/>
          </a:xfrm>
          <a:prstGeom prst="rect">
            <a:avLst/>
          </a:prstGeom>
        </p:spPr>
        <p:txBody>
          <a:bodyPr lIns="0" tIns="0" rIns="0" bIns="0" rtlCol="0" anchor="t">
            <a:spAutoFit/>
          </a:bodyPr>
          <a:lstStyle/>
          <a:p>
            <a:pPr algn="ctr">
              <a:lnSpc>
                <a:spcPts val="9195"/>
              </a:lnSpc>
            </a:pPr>
            <a:r>
              <a:rPr lang="en-US" sz="6663">
                <a:solidFill>
                  <a:srgbClr val="FFFFFF"/>
                </a:solidFill>
                <a:latin typeface="DM Sans Bold"/>
              </a:rPr>
              <a:t>06</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562D7"/>
        </a:solidFill>
        <a:effectLst/>
      </p:bgPr>
    </p:bg>
    <p:spTree>
      <p:nvGrpSpPr>
        <p:cNvPr id="1" name=""/>
        <p:cNvGrpSpPr/>
        <p:nvPr/>
      </p:nvGrpSpPr>
      <p:grpSpPr>
        <a:xfrm>
          <a:off x="0" y="0"/>
          <a:ext cx="0" cy="0"/>
          <a:chOff x="0" y="0"/>
          <a:chExt cx="0" cy="0"/>
        </a:xfrm>
      </p:grpSpPr>
      <p:sp>
        <p:nvSpPr>
          <p:cNvPr id="7" name="Freeform 7"/>
          <p:cNvSpPr/>
          <p:nvPr/>
        </p:nvSpPr>
        <p:spPr>
          <a:xfrm rot="6150721">
            <a:off x="7581416" y="5290796"/>
            <a:ext cx="9599023" cy="1127911"/>
          </a:xfrm>
          <a:custGeom>
            <a:avLst/>
            <a:gdLst/>
            <a:ahLst/>
            <a:cxnLst/>
            <a:rect l="l" t="t" r="r" b="b"/>
            <a:pathLst>
              <a:path w="13544802" h="1127911">
                <a:moveTo>
                  <a:pt x="0" y="0"/>
                </a:moveTo>
                <a:lnTo>
                  <a:pt x="13544801" y="0"/>
                </a:lnTo>
                <a:lnTo>
                  <a:pt x="13544801" y="1127912"/>
                </a:lnTo>
                <a:lnTo>
                  <a:pt x="0" y="1127912"/>
                </a:lnTo>
                <a:lnTo>
                  <a:pt x="0" y="0"/>
                </a:lnTo>
                <a:close/>
              </a:path>
            </a:pathLst>
          </a:custGeom>
          <a:blipFill>
            <a:blip r:embed="rId2"/>
            <a:stretch>
              <a:fillRect t="-137172"/>
            </a:stretch>
          </a:blipFill>
        </p:spPr>
        <p:txBody>
          <a:bodyPr/>
          <a:lstStyle/>
          <a:p>
            <a:endParaRPr lang="en-IN"/>
          </a:p>
        </p:txBody>
      </p:sp>
      <p:grpSp>
        <p:nvGrpSpPr>
          <p:cNvPr id="8" name="Group 8"/>
          <p:cNvGrpSpPr>
            <a:grpSpLocks noChangeAspect="1"/>
          </p:cNvGrpSpPr>
          <p:nvPr/>
        </p:nvGrpSpPr>
        <p:grpSpPr>
          <a:xfrm>
            <a:off x="11807534" y="0"/>
            <a:ext cx="6254290" cy="10287000"/>
            <a:chOff x="0" y="0"/>
            <a:chExt cx="3860673" cy="6350000"/>
          </a:xfrm>
        </p:grpSpPr>
        <p:sp>
          <p:nvSpPr>
            <p:cNvPr id="9" name="Freeform 9"/>
            <p:cNvSpPr/>
            <p:nvPr/>
          </p:nvSpPr>
          <p:spPr>
            <a:xfrm>
              <a:off x="0" y="0"/>
              <a:ext cx="3860673" cy="6350000"/>
            </a:xfrm>
            <a:custGeom>
              <a:avLst/>
              <a:gdLst/>
              <a:ahLst/>
              <a:cxnLst/>
              <a:rect l="l" t="t" r="r" b="b"/>
              <a:pathLst>
                <a:path w="3860673" h="6350000">
                  <a:moveTo>
                    <a:pt x="3860673" y="0"/>
                  </a:moveTo>
                  <a:lnTo>
                    <a:pt x="2341753" y="6350000"/>
                  </a:lnTo>
                  <a:lnTo>
                    <a:pt x="0" y="6350000"/>
                  </a:lnTo>
                  <a:lnTo>
                    <a:pt x="1518920" y="0"/>
                  </a:lnTo>
                  <a:lnTo>
                    <a:pt x="3860673" y="0"/>
                  </a:lnTo>
                  <a:close/>
                </a:path>
              </a:pathLst>
            </a:custGeom>
            <a:blipFill>
              <a:blip r:embed="rId3"/>
              <a:stretch>
                <a:fillRect t="-21597" b="-21597"/>
              </a:stretch>
            </a:blipFill>
          </p:spPr>
          <p:txBody>
            <a:bodyPr/>
            <a:lstStyle/>
            <a:p>
              <a:endParaRPr lang="en-IN"/>
            </a:p>
          </p:txBody>
        </p:sp>
      </p:grpSp>
      <p:sp>
        <p:nvSpPr>
          <p:cNvPr id="10" name="Freeform 10"/>
          <p:cNvSpPr/>
          <p:nvPr/>
        </p:nvSpPr>
        <p:spPr>
          <a:xfrm rot="-4615544">
            <a:off x="13057827" y="5160446"/>
            <a:ext cx="8438789" cy="1127911"/>
          </a:xfrm>
          <a:custGeom>
            <a:avLst/>
            <a:gdLst/>
            <a:ahLst/>
            <a:cxnLst/>
            <a:rect l="l" t="t" r="r" b="b"/>
            <a:pathLst>
              <a:path w="13544802" h="1127911">
                <a:moveTo>
                  <a:pt x="0" y="0"/>
                </a:moveTo>
                <a:lnTo>
                  <a:pt x="13544801" y="0"/>
                </a:lnTo>
                <a:lnTo>
                  <a:pt x="13544801" y="1127912"/>
                </a:lnTo>
                <a:lnTo>
                  <a:pt x="0" y="1127912"/>
                </a:lnTo>
                <a:lnTo>
                  <a:pt x="0" y="0"/>
                </a:lnTo>
                <a:close/>
              </a:path>
            </a:pathLst>
          </a:custGeom>
          <a:blipFill>
            <a:blip r:embed="rId2"/>
            <a:stretch>
              <a:fillRect t="-137172"/>
            </a:stretch>
          </a:blipFill>
        </p:spPr>
        <p:txBody>
          <a:bodyPr/>
          <a:lstStyle/>
          <a:p>
            <a:endParaRPr lang="en-IN"/>
          </a:p>
        </p:txBody>
      </p:sp>
      <p:sp>
        <p:nvSpPr>
          <p:cNvPr id="16" name="TextBox 16"/>
          <p:cNvSpPr txBox="1"/>
          <p:nvPr/>
        </p:nvSpPr>
        <p:spPr>
          <a:xfrm>
            <a:off x="1602094" y="2171700"/>
            <a:ext cx="8660082" cy="7366103"/>
          </a:xfrm>
          <a:prstGeom prst="rect">
            <a:avLst/>
          </a:prstGeom>
        </p:spPr>
        <p:txBody>
          <a:bodyPr lIns="0" tIns="0" rIns="0" bIns="0" rtlCol="0" anchor="t">
            <a:spAutoFit/>
          </a:bodyPr>
          <a:lstStyle/>
          <a:p>
            <a:pPr marL="598145" lvl="1" indent="-299072" algn="just">
              <a:lnSpc>
                <a:spcPts val="3878"/>
              </a:lnSpc>
              <a:buFont typeface="Arial"/>
              <a:buChar char="•"/>
            </a:pPr>
            <a:r>
              <a:rPr lang="en-US" sz="2770" dirty="0">
                <a:solidFill>
                  <a:srgbClr val="FFFFFF"/>
                </a:solidFill>
                <a:latin typeface="DM Sans"/>
              </a:rPr>
              <a:t>This project was created using JavaScript, HTML, and CSS to demonstrate my ability to design a user-friendly and visually appealing website. </a:t>
            </a:r>
          </a:p>
          <a:p>
            <a:pPr algn="just">
              <a:lnSpc>
                <a:spcPts val="3878"/>
              </a:lnSpc>
            </a:pPr>
            <a:endParaRPr lang="en-US" sz="2770" dirty="0">
              <a:solidFill>
                <a:srgbClr val="FFFFFF"/>
              </a:solidFill>
              <a:latin typeface="DM Sans"/>
            </a:endParaRPr>
          </a:p>
          <a:p>
            <a:pPr marL="598145" lvl="1" indent="-299072" algn="just">
              <a:lnSpc>
                <a:spcPts val="3878"/>
              </a:lnSpc>
              <a:buFont typeface="Arial"/>
              <a:buChar char="•"/>
            </a:pPr>
            <a:r>
              <a:rPr lang="en-US" sz="2770" dirty="0">
                <a:solidFill>
                  <a:srgbClr val="FFFFFF"/>
                </a:solidFill>
                <a:latin typeface="DM Sans"/>
              </a:rPr>
              <a:t>My primary focus was on delivering an exceptional user experience while applying best practices in front-end development.</a:t>
            </a:r>
          </a:p>
          <a:p>
            <a:pPr algn="just">
              <a:lnSpc>
                <a:spcPts val="3878"/>
              </a:lnSpc>
            </a:pPr>
            <a:endParaRPr lang="en-US" sz="2770" dirty="0">
              <a:solidFill>
                <a:srgbClr val="FFFFFF"/>
              </a:solidFill>
              <a:latin typeface="DM Sans"/>
            </a:endParaRPr>
          </a:p>
          <a:p>
            <a:pPr marL="598145" lvl="1" indent="-299072" algn="just">
              <a:lnSpc>
                <a:spcPts val="3878"/>
              </a:lnSpc>
              <a:buFont typeface="Arial"/>
              <a:buChar char="•"/>
            </a:pPr>
            <a:r>
              <a:rPr lang="en-US" sz="2770" dirty="0">
                <a:solidFill>
                  <a:srgbClr val="FFFFFF"/>
                </a:solidFill>
                <a:latin typeface="DM Sans"/>
              </a:rPr>
              <a:t>It reflects my dedication to web development and showcases my problem-solving skills. </a:t>
            </a:r>
          </a:p>
          <a:p>
            <a:pPr algn="just">
              <a:lnSpc>
                <a:spcPts val="3878"/>
              </a:lnSpc>
            </a:pPr>
            <a:endParaRPr lang="en-US" sz="2770" dirty="0">
              <a:solidFill>
                <a:srgbClr val="FFFFFF"/>
              </a:solidFill>
              <a:latin typeface="DM Sans"/>
            </a:endParaRPr>
          </a:p>
          <a:p>
            <a:pPr marL="598145" lvl="1" indent="-299072" algn="just">
              <a:lnSpc>
                <a:spcPts val="3878"/>
              </a:lnSpc>
              <a:buFont typeface="Arial"/>
              <a:buChar char="•"/>
            </a:pPr>
            <a:r>
              <a:rPr lang="en-US" sz="2770" dirty="0">
                <a:solidFill>
                  <a:srgbClr val="FFFFFF"/>
                </a:solidFill>
                <a:latin typeface="DM Sans"/>
              </a:rPr>
              <a:t>In the following sections, we'll delve into the project's features and technologies used to bring it to life. Thank you for joining us on this journey through our project.</a:t>
            </a:r>
          </a:p>
        </p:txBody>
      </p:sp>
      <p:sp>
        <p:nvSpPr>
          <p:cNvPr id="17" name="TextBox 17"/>
          <p:cNvSpPr txBox="1"/>
          <p:nvPr/>
        </p:nvSpPr>
        <p:spPr>
          <a:xfrm>
            <a:off x="1662935" y="444449"/>
            <a:ext cx="8025848" cy="1170516"/>
          </a:xfrm>
          <a:prstGeom prst="rect">
            <a:avLst/>
          </a:prstGeom>
        </p:spPr>
        <p:txBody>
          <a:bodyPr lIns="0" tIns="0" rIns="0" bIns="0" rtlCol="0" anchor="t">
            <a:spAutoFit/>
          </a:bodyPr>
          <a:lstStyle/>
          <a:p>
            <a:pPr marL="0" lvl="0" indent="0" algn="ctr">
              <a:lnSpc>
                <a:spcPts val="9179"/>
              </a:lnSpc>
              <a:spcBef>
                <a:spcPct val="0"/>
              </a:spcBef>
            </a:pPr>
            <a:r>
              <a:rPr lang="en-US" sz="7649">
                <a:solidFill>
                  <a:srgbClr val="000000"/>
                </a:solidFill>
                <a:latin typeface="Now Bold"/>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5562D7"/>
        </a:solidFill>
        <a:effectLst/>
      </p:bgPr>
    </p:bg>
    <p:spTree>
      <p:nvGrpSpPr>
        <p:cNvPr id="1" name=""/>
        <p:cNvGrpSpPr/>
        <p:nvPr/>
      </p:nvGrpSpPr>
      <p:grpSpPr>
        <a:xfrm>
          <a:off x="0" y="0"/>
          <a:ext cx="0" cy="0"/>
          <a:chOff x="0" y="0"/>
          <a:chExt cx="0" cy="0"/>
        </a:xfrm>
      </p:grpSpPr>
      <p:grpSp>
        <p:nvGrpSpPr>
          <p:cNvPr id="2" name="Group 2"/>
          <p:cNvGrpSpPr/>
          <p:nvPr/>
        </p:nvGrpSpPr>
        <p:grpSpPr>
          <a:xfrm>
            <a:off x="11963261" y="4586506"/>
            <a:ext cx="4432959" cy="1427059"/>
            <a:chOff x="0" y="0"/>
            <a:chExt cx="4289760" cy="1380960"/>
          </a:xfrm>
        </p:grpSpPr>
        <p:sp>
          <p:nvSpPr>
            <p:cNvPr id="3" name="Freeform 3"/>
            <p:cNvSpPr/>
            <p:nvPr/>
          </p:nvSpPr>
          <p:spPr>
            <a:xfrm>
              <a:off x="0" y="0"/>
              <a:ext cx="4289806" cy="1380998"/>
            </a:xfrm>
            <a:custGeom>
              <a:avLst/>
              <a:gdLst/>
              <a:ahLst/>
              <a:cxnLst/>
              <a:rect l="l" t="t" r="r" b="b"/>
              <a:pathLst>
                <a:path w="4289806" h="1380998">
                  <a:moveTo>
                    <a:pt x="4013454" y="876173"/>
                  </a:moveTo>
                  <a:lnTo>
                    <a:pt x="3530854" y="0"/>
                  </a:lnTo>
                  <a:lnTo>
                    <a:pt x="758825" y="0"/>
                  </a:lnTo>
                  <a:lnTo>
                    <a:pt x="279400" y="876173"/>
                  </a:lnTo>
                  <a:lnTo>
                    <a:pt x="0" y="1380998"/>
                  </a:lnTo>
                  <a:lnTo>
                    <a:pt x="4289806" y="1380998"/>
                  </a:lnTo>
                  <a:lnTo>
                    <a:pt x="4013454" y="876173"/>
                  </a:lnTo>
                  <a:close/>
                </a:path>
              </a:pathLst>
            </a:custGeom>
            <a:solidFill>
              <a:srgbClr val="56AEFF"/>
            </a:solidFill>
          </p:spPr>
          <p:txBody>
            <a:bodyPr/>
            <a:lstStyle/>
            <a:p>
              <a:endParaRPr lang="en-IN"/>
            </a:p>
          </p:txBody>
        </p:sp>
      </p:grpSp>
      <p:grpSp>
        <p:nvGrpSpPr>
          <p:cNvPr id="4" name="Group 4"/>
          <p:cNvGrpSpPr/>
          <p:nvPr/>
        </p:nvGrpSpPr>
        <p:grpSpPr>
          <a:xfrm>
            <a:off x="12796580" y="1873011"/>
            <a:ext cx="2769297" cy="2611562"/>
            <a:chOff x="0" y="0"/>
            <a:chExt cx="2679840" cy="2527200"/>
          </a:xfrm>
        </p:grpSpPr>
        <p:sp>
          <p:nvSpPr>
            <p:cNvPr id="5" name="Freeform 5"/>
            <p:cNvSpPr/>
            <p:nvPr/>
          </p:nvSpPr>
          <p:spPr>
            <a:xfrm>
              <a:off x="0" y="0"/>
              <a:ext cx="2679827" cy="2527173"/>
            </a:xfrm>
            <a:custGeom>
              <a:avLst/>
              <a:gdLst/>
              <a:ahLst/>
              <a:cxnLst/>
              <a:rect l="l" t="t" r="r" b="b"/>
              <a:pathLst>
                <a:path w="2679827" h="2527173">
                  <a:moveTo>
                    <a:pt x="1343152" y="0"/>
                  </a:moveTo>
                  <a:lnTo>
                    <a:pt x="0" y="2527173"/>
                  </a:lnTo>
                  <a:lnTo>
                    <a:pt x="2679827" y="2527173"/>
                  </a:lnTo>
                  <a:lnTo>
                    <a:pt x="1343152" y="0"/>
                  </a:lnTo>
                  <a:close/>
                </a:path>
              </a:pathLst>
            </a:custGeom>
            <a:solidFill>
              <a:srgbClr val="CFF4FF"/>
            </a:solidFill>
          </p:spPr>
          <p:txBody>
            <a:bodyPr/>
            <a:lstStyle/>
            <a:p>
              <a:endParaRPr lang="en-IN"/>
            </a:p>
          </p:txBody>
        </p:sp>
      </p:grpSp>
      <p:grpSp>
        <p:nvGrpSpPr>
          <p:cNvPr id="6" name="Group 6"/>
          <p:cNvGrpSpPr/>
          <p:nvPr/>
        </p:nvGrpSpPr>
        <p:grpSpPr>
          <a:xfrm>
            <a:off x="10116567" y="7686899"/>
            <a:ext cx="8123371" cy="1571401"/>
            <a:chOff x="0" y="0"/>
            <a:chExt cx="7860960" cy="1520640"/>
          </a:xfrm>
        </p:grpSpPr>
        <p:sp>
          <p:nvSpPr>
            <p:cNvPr id="7" name="Freeform 7"/>
            <p:cNvSpPr/>
            <p:nvPr/>
          </p:nvSpPr>
          <p:spPr>
            <a:xfrm>
              <a:off x="0" y="0"/>
              <a:ext cx="7860919" cy="1520698"/>
            </a:xfrm>
            <a:custGeom>
              <a:avLst/>
              <a:gdLst/>
              <a:ahLst/>
              <a:cxnLst/>
              <a:rect l="l" t="t" r="r" b="b"/>
              <a:pathLst>
                <a:path w="7860919" h="1520698">
                  <a:moveTo>
                    <a:pt x="879475" y="0"/>
                  </a:moveTo>
                  <a:lnTo>
                    <a:pt x="0" y="1520698"/>
                  </a:lnTo>
                  <a:lnTo>
                    <a:pt x="3933698" y="1520698"/>
                  </a:lnTo>
                  <a:lnTo>
                    <a:pt x="7860919" y="1520698"/>
                  </a:lnTo>
                  <a:lnTo>
                    <a:pt x="6981571" y="0"/>
                  </a:lnTo>
                  <a:lnTo>
                    <a:pt x="879475" y="0"/>
                  </a:lnTo>
                  <a:close/>
                </a:path>
              </a:pathLst>
            </a:custGeom>
            <a:solidFill>
              <a:srgbClr val="0D3F6D"/>
            </a:solidFill>
          </p:spPr>
          <p:txBody>
            <a:bodyPr/>
            <a:lstStyle/>
            <a:p>
              <a:endParaRPr lang="en-IN"/>
            </a:p>
          </p:txBody>
        </p:sp>
      </p:grpSp>
      <p:grpSp>
        <p:nvGrpSpPr>
          <p:cNvPr id="8" name="Group 8"/>
          <p:cNvGrpSpPr/>
          <p:nvPr/>
        </p:nvGrpSpPr>
        <p:grpSpPr>
          <a:xfrm>
            <a:off x="11097204" y="6131866"/>
            <a:ext cx="6168048" cy="1424082"/>
            <a:chOff x="0" y="0"/>
            <a:chExt cx="5968800" cy="1378080"/>
          </a:xfrm>
        </p:grpSpPr>
        <p:sp>
          <p:nvSpPr>
            <p:cNvPr id="9" name="Freeform 9"/>
            <p:cNvSpPr/>
            <p:nvPr/>
          </p:nvSpPr>
          <p:spPr>
            <a:xfrm>
              <a:off x="0" y="0"/>
              <a:ext cx="5968746" cy="1378077"/>
            </a:xfrm>
            <a:custGeom>
              <a:avLst/>
              <a:gdLst/>
              <a:ahLst/>
              <a:cxnLst/>
              <a:rect l="l" t="t" r="r" b="b"/>
              <a:pathLst>
                <a:path w="5968746" h="1378077">
                  <a:moveTo>
                    <a:pt x="5194173" y="0"/>
                  </a:moveTo>
                  <a:lnTo>
                    <a:pt x="774700" y="0"/>
                  </a:lnTo>
                  <a:lnTo>
                    <a:pt x="0" y="1378077"/>
                  </a:lnTo>
                  <a:lnTo>
                    <a:pt x="5968746" y="1378077"/>
                  </a:lnTo>
                  <a:lnTo>
                    <a:pt x="5194173" y="0"/>
                  </a:lnTo>
                  <a:close/>
                </a:path>
              </a:pathLst>
            </a:custGeom>
            <a:solidFill>
              <a:srgbClr val="145DA0"/>
            </a:solidFill>
          </p:spPr>
          <p:txBody>
            <a:bodyPr/>
            <a:lstStyle/>
            <a:p>
              <a:endParaRPr lang="en-IN"/>
            </a:p>
          </p:txBody>
        </p:sp>
      </p:grpSp>
      <p:sp>
        <p:nvSpPr>
          <p:cNvPr id="10" name="Freeform 10"/>
          <p:cNvSpPr/>
          <p:nvPr/>
        </p:nvSpPr>
        <p:spPr>
          <a:xfrm>
            <a:off x="13537950" y="4699474"/>
            <a:ext cx="1137117" cy="1137117"/>
          </a:xfrm>
          <a:custGeom>
            <a:avLst/>
            <a:gdLst/>
            <a:ahLst/>
            <a:cxnLst/>
            <a:rect l="l" t="t" r="r" b="b"/>
            <a:pathLst>
              <a:path w="1137117" h="1137117">
                <a:moveTo>
                  <a:pt x="0" y="0"/>
                </a:moveTo>
                <a:lnTo>
                  <a:pt x="1137117" y="0"/>
                </a:lnTo>
                <a:lnTo>
                  <a:pt x="1137117" y="1137117"/>
                </a:lnTo>
                <a:lnTo>
                  <a:pt x="0" y="113711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1" name="Freeform 11"/>
          <p:cNvSpPr/>
          <p:nvPr/>
        </p:nvSpPr>
        <p:spPr>
          <a:xfrm>
            <a:off x="13537950" y="6363602"/>
            <a:ext cx="1280605" cy="973260"/>
          </a:xfrm>
          <a:custGeom>
            <a:avLst/>
            <a:gdLst/>
            <a:ahLst/>
            <a:cxnLst/>
            <a:rect l="l" t="t" r="r" b="b"/>
            <a:pathLst>
              <a:path w="1280605" h="973260">
                <a:moveTo>
                  <a:pt x="0" y="0"/>
                </a:moveTo>
                <a:lnTo>
                  <a:pt x="1280605" y="0"/>
                </a:lnTo>
                <a:lnTo>
                  <a:pt x="1280605" y="973260"/>
                </a:lnTo>
                <a:lnTo>
                  <a:pt x="0" y="97326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2" name="Freeform 12"/>
          <p:cNvSpPr/>
          <p:nvPr/>
        </p:nvSpPr>
        <p:spPr>
          <a:xfrm>
            <a:off x="13415561" y="7852312"/>
            <a:ext cx="1525382" cy="1240575"/>
          </a:xfrm>
          <a:custGeom>
            <a:avLst/>
            <a:gdLst/>
            <a:ahLst/>
            <a:cxnLst/>
            <a:rect l="l" t="t" r="r" b="b"/>
            <a:pathLst>
              <a:path w="1525382" h="1240575">
                <a:moveTo>
                  <a:pt x="0" y="0"/>
                </a:moveTo>
                <a:lnTo>
                  <a:pt x="1525382" y="0"/>
                </a:lnTo>
                <a:lnTo>
                  <a:pt x="1525382" y="1240575"/>
                </a:lnTo>
                <a:lnTo>
                  <a:pt x="0" y="124057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13" name="Freeform 13"/>
          <p:cNvSpPr/>
          <p:nvPr/>
        </p:nvSpPr>
        <p:spPr>
          <a:xfrm>
            <a:off x="13631219" y="2884820"/>
            <a:ext cx="1187335" cy="1187335"/>
          </a:xfrm>
          <a:custGeom>
            <a:avLst/>
            <a:gdLst/>
            <a:ahLst/>
            <a:cxnLst/>
            <a:rect l="l" t="t" r="r" b="b"/>
            <a:pathLst>
              <a:path w="1187335" h="1187335">
                <a:moveTo>
                  <a:pt x="0" y="0"/>
                </a:moveTo>
                <a:lnTo>
                  <a:pt x="1187336" y="0"/>
                </a:lnTo>
                <a:lnTo>
                  <a:pt x="1187336" y="1187336"/>
                </a:lnTo>
                <a:lnTo>
                  <a:pt x="0" y="118733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N"/>
          </a:p>
        </p:txBody>
      </p:sp>
      <p:sp>
        <p:nvSpPr>
          <p:cNvPr id="14" name="TextBox 14"/>
          <p:cNvSpPr txBox="1"/>
          <p:nvPr/>
        </p:nvSpPr>
        <p:spPr>
          <a:xfrm>
            <a:off x="2533666" y="687518"/>
            <a:ext cx="7917995" cy="1927225"/>
          </a:xfrm>
          <a:prstGeom prst="rect">
            <a:avLst/>
          </a:prstGeom>
        </p:spPr>
        <p:txBody>
          <a:bodyPr lIns="0" tIns="0" rIns="0" bIns="0" rtlCol="0" anchor="t">
            <a:spAutoFit/>
          </a:bodyPr>
          <a:lstStyle/>
          <a:p>
            <a:pPr marL="0" lvl="0" indent="0">
              <a:lnSpc>
                <a:spcPts val="7522"/>
              </a:lnSpc>
              <a:spcBef>
                <a:spcPct val="0"/>
              </a:spcBef>
            </a:pPr>
            <a:r>
              <a:rPr lang="en-US" sz="6268">
                <a:solidFill>
                  <a:srgbClr val="000000"/>
                </a:solidFill>
                <a:latin typeface="Now Bold"/>
              </a:rPr>
              <a:t>WHY WAS THIS NAME CHOSEN?</a:t>
            </a:r>
          </a:p>
        </p:txBody>
      </p:sp>
      <p:sp>
        <p:nvSpPr>
          <p:cNvPr id="15" name="TextBox 15"/>
          <p:cNvSpPr txBox="1"/>
          <p:nvPr/>
        </p:nvSpPr>
        <p:spPr>
          <a:xfrm>
            <a:off x="2596623" y="2683958"/>
            <a:ext cx="8500582" cy="1641998"/>
          </a:xfrm>
          <a:prstGeom prst="rect">
            <a:avLst/>
          </a:prstGeom>
        </p:spPr>
        <p:txBody>
          <a:bodyPr lIns="0" tIns="0" rIns="0" bIns="0" rtlCol="0" anchor="t">
            <a:spAutoFit/>
          </a:bodyPr>
          <a:lstStyle/>
          <a:p>
            <a:pPr algn="just">
              <a:lnSpc>
                <a:spcPts val="4376"/>
              </a:lnSpc>
            </a:pPr>
            <a:r>
              <a:rPr lang="en-US" sz="3171">
                <a:solidFill>
                  <a:srgbClr val="FFFFFF"/>
                </a:solidFill>
                <a:latin typeface="DM Sans"/>
              </a:rPr>
              <a:t>The choice of the name </a:t>
            </a:r>
            <a:r>
              <a:rPr lang="en-US" sz="3171">
                <a:solidFill>
                  <a:srgbClr val="FFFFFF"/>
                </a:solidFill>
                <a:latin typeface="DM Sans Italics"/>
              </a:rPr>
              <a:t>Ambience</a:t>
            </a:r>
            <a:r>
              <a:rPr lang="en-US" sz="3171">
                <a:solidFill>
                  <a:srgbClr val="FFFFFF"/>
                </a:solidFill>
                <a:latin typeface="DM Sans"/>
              </a:rPr>
              <a:t> can be influenced by several factors:</a:t>
            </a:r>
          </a:p>
          <a:p>
            <a:pPr marL="0" lvl="0" indent="0" algn="just">
              <a:lnSpc>
                <a:spcPts val="4376"/>
              </a:lnSpc>
              <a:spcBef>
                <a:spcPct val="0"/>
              </a:spcBef>
            </a:pPr>
            <a:endParaRPr lang="en-US" sz="3171">
              <a:solidFill>
                <a:srgbClr val="FFFFFF"/>
              </a:solidFill>
              <a:latin typeface="DM Sans"/>
            </a:endParaRPr>
          </a:p>
        </p:txBody>
      </p:sp>
      <p:sp>
        <p:nvSpPr>
          <p:cNvPr id="18" name="TextBox 18"/>
          <p:cNvSpPr txBox="1"/>
          <p:nvPr/>
        </p:nvSpPr>
        <p:spPr>
          <a:xfrm>
            <a:off x="2168227" y="4329331"/>
            <a:ext cx="6493195" cy="4710114"/>
          </a:xfrm>
          <a:prstGeom prst="rect">
            <a:avLst/>
          </a:prstGeom>
        </p:spPr>
        <p:txBody>
          <a:bodyPr lIns="0" tIns="0" rIns="0" bIns="0" rtlCol="0" anchor="t">
            <a:spAutoFit/>
          </a:bodyPr>
          <a:lstStyle/>
          <a:p>
            <a:pPr marL="670987" lvl="1" indent="-335494">
              <a:lnSpc>
                <a:spcPts val="6308"/>
              </a:lnSpc>
              <a:buFont typeface="Arial"/>
              <a:buChar char="•"/>
            </a:pPr>
            <a:r>
              <a:rPr lang="en-US" sz="3107">
                <a:solidFill>
                  <a:srgbClr val="FFFFFF"/>
                </a:solidFill>
                <a:latin typeface="DM Sans"/>
              </a:rPr>
              <a:t>Atmosphere and Environment</a:t>
            </a:r>
          </a:p>
          <a:p>
            <a:pPr marL="670987" lvl="1" indent="-335494">
              <a:lnSpc>
                <a:spcPts val="6308"/>
              </a:lnSpc>
              <a:buFont typeface="Arial"/>
              <a:buChar char="•"/>
            </a:pPr>
            <a:r>
              <a:rPr lang="en-US" sz="3107">
                <a:solidFill>
                  <a:srgbClr val="FFFFFF"/>
                </a:solidFill>
                <a:latin typeface="DM Sans"/>
              </a:rPr>
              <a:t>Brand Identity</a:t>
            </a:r>
          </a:p>
          <a:p>
            <a:pPr marL="670987" lvl="1" indent="-335494">
              <a:lnSpc>
                <a:spcPts val="6308"/>
              </a:lnSpc>
              <a:buFont typeface="Arial"/>
              <a:buChar char="•"/>
            </a:pPr>
            <a:r>
              <a:rPr lang="en-US" sz="3107">
                <a:solidFill>
                  <a:srgbClr val="FFFFFF"/>
                </a:solidFill>
                <a:latin typeface="DM Sans"/>
              </a:rPr>
              <a:t>Memorability</a:t>
            </a:r>
          </a:p>
          <a:p>
            <a:pPr marL="670987" lvl="1" indent="-335494">
              <a:lnSpc>
                <a:spcPts val="6308"/>
              </a:lnSpc>
              <a:buFont typeface="Arial"/>
              <a:buChar char="•"/>
            </a:pPr>
            <a:r>
              <a:rPr lang="en-US" sz="3107">
                <a:solidFill>
                  <a:srgbClr val="FFFFFF"/>
                </a:solidFill>
                <a:latin typeface="DM Sans"/>
              </a:rPr>
              <a:t>Broad Appeal</a:t>
            </a:r>
          </a:p>
          <a:p>
            <a:pPr marL="670987" lvl="1" indent="-335494">
              <a:lnSpc>
                <a:spcPts val="6308"/>
              </a:lnSpc>
              <a:buFont typeface="Arial"/>
              <a:buChar char="•"/>
            </a:pPr>
            <a:r>
              <a:rPr lang="en-US" sz="3107">
                <a:solidFill>
                  <a:srgbClr val="FFFFFF"/>
                </a:solidFill>
                <a:latin typeface="DM Sans"/>
              </a:rPr>
              <a:t>Positive Connotations</a:t>
            </a:r>
          </a:p>
          <a:p>
            <a:pPr marL="670987" lvl="1" indent="-335494" algn="l">
              <a:lnSpc>
                <a:spcPts val="6308"/>
              </a:lnSpc>
              <a:buFont typeface="Arial"/>
              <a:buChar char="•"/>
            </a:pPr>
            <a:r>
              <a:rPr lang="en-US" sz="3107">
                <a:solidFill>
                  <a:srgbClr val="FFFFFF"/>
                </a:solidFill>
                <a:latin typeface="DM Sans"/>
              </a:rPr>
              <a:t>Availability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5562D7"/>
        </a:solidFill>
        <a:effectLst/>
      </p:bgPr>
    </p:bg>
    <p:spTree>
      <p:nvGrpSpPr>
        <p:cNvPr id="1" name=""/>
        <p:cNvGrpSpPr/>
        <p:nvPr/>
      </p:nvGrpSpPr>
      <p:grpSpPr>
        <a:xfrm>
          <a:off x="0" y="0"/>
          <a:ext cx="0" cy="0"/>
          <a:chOff x="0" y="0"/>
          <a:chExt cx="0" cy="0"/>
        </a:xfrm>
      </p:grpSpPr>
      <p:grpSp>
        <p:nvGrpSpPr>
          <p:cNvPr id="3" name="Group 3"/>
          <p:cNvGrpSpPr/>
          <p:nvPr/>
        </p:nvGrpSpPr>
        <p:grpSpPr>
          <a:xfrm>
            <a:off x="2308793" y="5143500"/>
            <a:ext cx="4327767" cy="4236083"/>
            <a:chOff x="0" y="0"/>
            <a:chExt cx="1131733" cy="1107757"/>
          </a:xfrm>
        </p:grpSpPr>
        <p:sp>
          <p:nvSpPr>
            <p:cNvPr id="4" name="Freeform 4"/>
            <p:cNvSpPr/>
            <p:nvPr/>
          </p:nvSpPr>
          <p:spPr>
            <a:xfrm>
              <a:off x="0" y="0"/>
              <a:ext cx="1131733" cy="1107757"/>
            </a:xfrm>
            <a:custGeom>
              <a:avLst/>
              <a:gdLst/>
              <a:ahLst/>
              <a:cxnLst/>
              <a:rect l="l" t="t" r="r" b="b"/>
              <a:pathLst>
                <a:path w="1131733" h="1107757">
                  <a:moveTo>
                    <a:pt x="0" y="0"/>
                  </a:moveTo>
                  <a:lnTo>
                    <a:pt x="1131733" y="0"/>
                  </a:lnTo>
                  <a:lnTo>
                    <a:pt x="1131733" y="1107757"/>
                  </a:lnTo>
                  <a:lnTo>
                    <a:pt x="0" y="1107757"/>
                  </a:lnTo>
                  <a:close/>
                </a:path>
              </a:pathLst>
            </a:custGeom>
            <a:solidFill>
              <a:srgbClr val="FFFFFF"/>
            </a:solidFill>
            <a:ln w="19050" cap="sq">
              <a:solidFill>
                <a:srgbClr val="FFFFFF"/>
              </a:solidFill>
              <a:prstDash val="solid"/>
              <a:miter/>
            </a:ln>
          </p:spPr>
          <p:txBody>
            <a:bodyPr/>
            <a:lstStyle/>
            <a:p>
              <a:endParaRPr lang="en-IN"/>
            </a:p>
          </p:txBody>
        </p:sp>
        <p:sp>
          <p:nvSpPr>
            <p:cNvPr id="5" name="TextBox 5"/>
            <p:cNvSpPr txBox="1"/>
            <p:nvPr/>
          </p:nvSpPr>
          <p:spPr>
            <a:xfrm>
              <a:off x="0" y="-38100"/>
              <a:ext cx="1131733" cy="1145857"/>
            </a:xfrm>
            <a:prstGeom prst="rect">
              <a:avLst/>
            </a:prstGeom>
          </p:spPr>
          <p:txBody>
            <a:bodyPr lIns="50800" tIns="50800" rIns="50800" bIns="50800" rtlCol="0" anchor="ctr"/>
            <a:lstStyle/>
            <a:p>
              <a:pPr algn="ctr">
                <a:lnSpc>
                  <a:spcPts val="2605"/>
                </a:lnSpc>
              </a:pPr>
              <a:endParaRPr/>
            </a:p>
          </p:txBody>
        </p:sp>
      </p:grpSp>
      <p:grpSp>
        <p:nvGrpSpPr>
          <p:cNvPr id="6" name="Group 6"/>
          <p:cNvGrpSpPr/>
          <p:nvPr/>
        </p:nvGrpSpPr>
        <p:grpSpPr>
          <a:xfrm>
            <a:off x="7047180" y="4504539"/>
            <a:ext cx="4327767" cy="4236083"/>
            <a:chOff x="0" y="0"/>
            <a:chExt cx="1131733" cy="1107757"/>
          </a:xfrm>
        </p:grpSpPr>
        <p:sp>
          <p:nvSpPr>
            <p:cNvPr id="7" name="Freeform 7"/>
            <p:cNvSpPr/>
            <p:nvPr/>
          </p:nvSpPr>
          <p:spPr>
            <a:xfrm>
              <a:off x="0" y="0"/>
              <a:ext cx="1131733" cy="1107757"/>
            </a:xfrm>
            <a:custGeom>
              <a:avLst/>
              <a:gdLst/>
              <a:ahLst/>
              <a:cxnLst/>
              <a:rect l="l" t="t" r="r" b="b"/>
              <a:pathLst>
                <a:path w="1131733" h="1107757">
                  <a:moveTo>
                    <a:pt x="0" y="0"/>
                  </a:moveTo>
                  <a:lnTo>
                    <a:pt x="1131733" y="0"/>
                  </a:lnTo>
                  <a:lnTo>
                    <a:pt x="1131733" y="1107757"/>
                  </a:lnTo>
                  <a:lnTo>
                    <a:pt x="0" y="1107757"/>
                  </a:lnTo>
                  <a:close/>
                </a:path>
              </a:pathLst>
            </a:custGeom>
            <a:solidFill>
              <a:srgbClr val="FFFFFF"/>
            </a:solidFill>
            <a:ln w="19050" cap="sq">
              <a:solidFill>
                <a:srgbClr val="FFFFFF"/>
              </a:solidFill>
              <a:prstDash val="solid"/>
              <a:miter/>
            </a:ln>
          </p:spPr>
          <p:txBody>
            <a:bodyPr/>
            <a:lstStyle/>
            <a:p>
              <a:endParaRPr lang="en-IN"/>
            </a:p>
          </p:txBody>
        </p:sp>
        <p:sp>
          <p:nvSpPr>
            <p:cNvPr id="8" name="TextBox 8"/>
            <p:cNvSpPr txBox="1"/>
            <p:nvPr/>
          </p:nvSpPr>
          <p:spPr>
            <a:xfrm>
              <a:off x="0" y="-38100"/>
              <a:ext cx="1131733" cy="1145857"/>
            </a:xfrm>
            <a:prstGeom prst="rect">
              <a:avLst/>
            </a:prstGeom>
          </p:spPr>
          <p:txBody>
            <a:bodyPr lIns="50800" tIns="50800" rIns="50800" bIns="50800" rtlCol="0" anchor="ctr"/>
            <a:lstStyle/>
            <a:p>
              <a:pPr algn="ctr">
                <a:lnSpc>
                  <a:spcPts val="2605"/>
                </a:lnSpc>
              </a:pPr>
              <a:endParaRPr/>
            </a:p>
          </p:txBody>
        </p:sp>
      </p:grpSp>
      <p:grpSp>
        <p:nvGrpSpPr>
          <p:cNvPr id="9" name="Group 9"/>
          <p:cNvGrpSpPr/>
          <p:nvPr/>
        </p:nvGrpSpPr>
        <p:grpSpPr>
          <a:xfrm>
            <a:off x="11785567" y="5143500"/>
            <a:ext cx="4327767" cy="4236083"/>
            <a:chOff x="0" y="0"/>
            <a:chExt cx="1131733" cy="1107757"/>
          </a:xfrm>
        </p:grpSpPr>
        <p:sp>
          <p:nvSpPr>
            <p:cNvPr id="10" name="Freeform 10"/>
            <p:cNvSpPr/>
            <p:nvPr/>
          </p:nvSpPr>
          <p:spPr>
            <a:xfrm>
              <a:off x="0" y="0"/>
              <a:ext cx="1131733" cy="1107757"/>
            </a:xfrm>
            <a:custGeom>
              <a:avLst/>
              <a:gdLst/>
              <a:ahLst/>
              <a:cxnLst/>
              <a:rect l="l" t="t" r="r" b="b"/>
              <a:pathLst>
                <a:path w="1131733" h="1107757">
                  <a:moveTo>
                    <a:pt x="0" y="0"/>
                  </a:moveTo>
                  <a:lnTo>
                    <a:pt x="1131733" y="0"/>
                  </a:lnTo>
                  <a:lnTo>
                    <a:pt x="1131733" y="1107757"/>
                  </a:lnTo>
                  <a:lnTo>
                    <a:pt x="0" y="1107757"/>
                  </a:lnTo>
                  <a:close/>
                </a:path>
              </a:pathLst>
            </a:custGeom>
            <a:solidFill>
              <a:srgbClr val="FFFFFF"/>
            </a:solidFill>
            <a:ln w="19050" cap="sq">
              <a:solidFill>
                <a:srgbClr val="FFFFFF"/>
              </a:solidFill>
              <a:prstDash val="solid"/>
              <a:miter/>
            </a:ln>
          </p:spPr>
          <p:txBody>
            <a:bodyPr/>
            <a:lstStyle/>
            <a:p>
              <a:endParaRPr lang="en-IN"/>
            </a:p>
          </p:txBody>
        </p:sp>
        <p:sp>
          <p:nvSpPr>
            <p:cNvPr id="11" name="TextBox 11"/>
            <p:cNvSpPr txBox="1"/>
            <p:nvPr/>
          </p:nvSpPr>
          <p:spPr>
            <a:xfrm>
              <a:off x="0" y="-38100"/>
              <a:ext cx="1131733" cy="1145857"/>
            </a:xfrm>
            <a:prstGeom prst="rect">
              <a:avLst/>
            </a:prstGeom>
          </p:spPr>
          <p:txBody>
            <a:bodyPr lIns="50800" tIns="50800" rIns="50800" bIns="50800" rtlCol="0" anchor="ctr"/>
            <a:lstStyle/>
            <a:p>
              <a:pPr algn="ctr">
                <a:lnSpc>
                  <a:spcPts val="2605"/>
                </a:lnSpc>
              </a:pPr>
              <a:endParaRPr/>
            </a:p>
          </p:txBody>
        </p:sp>
      </p:grpSp>
      <p:sp>
        <p:nvSpPr>
          <p:cNvPr id="13" name="TextBox 13"/>
          <p:cNvSpPr txBox="1"/>
          <p:nvPr/>
        </p:nvSpPr>
        <p:spPr>
          <a:xfrm>
            <a:off x="4624001" y="476416"/>
            <a:ext cx="9039998" cy="917761"/>
          </a:xfrm>
          <a:prstGeom prst="rect">
            <a:avLst/>
          </a:prstGeom>
        </p:spPr>
        <p:txBody>
          <a:bodyPr lIns="0" tIns="0" rIns="0" bIns="0" rtlCol="0" anchor="t">
            <a:spAutoFit/>
          </a:bodyPr>
          <a:lstStyle/>
          <a:p>
            <a:pPr marL="0" lvl="0" indent="0" algn="ctr">
              <a:lnSpc>
                <a:spcPts val="7114"/>
              </a:lnSpc>
              <a:spcBef>
                <a:spcPct val="0"/>
              </a:spcBef>
            </a:pPr>
            <a:r>
              <a:rPr lang="en-US" sz="5929">
                <a:solidFill>
                  <a:srgbClr val="000000"/>
                </a:solidFill>
                <a:latin typeface="Now Bold"/>
              </a:rPr>
              <a:t>GOALS</a:t>
            </a:r>
          </a:p>
        </p:txBody>
      </p:sp>
      <p:sp>
        <p:nvSpPr>
          <p:cNvPr id="14" name="TextBox 14"/>
          <p:cNvSpPr txBox="1"/>
          <p:nvPr/>
        </p:nvSpPr>
        <p:spPr>
          <a:xfrm>
            <a:off x="12337637" y="5437694"/>
            <a:ext cx="3223627" cy="3986022"/>
          </a:xfrm>
          <a:prstGeom prst="rect">
            <a:avLst/>
          </a:prstGeom>
        </p:spPr>
        <p:txBody>
          <a:bodyPr lIns="0" tIns="0" rIns="0" bIns="0" rtlCol="0" anchor="t">
            <a:spAutoFit/>
          </a:bodyPr>
          <a:lstStyle/>
          <a:p>
            <a:pPr algn="ctr">
              <a:lnSpc>
                <a:spcPts val="3174"/>
              </a:lnSpc>
            </a:pPr>
            <a:r>
              <a:rPr lang="en-US" sz="2300">
                <a:solidFill>
                  <a:srgbClr val="051D40"/>
                </a:solidFill>
                <a:latin typeface="DM Sans"/>
              </a:rPr>
              <a:t>·Present products in an appealing and organized manner, including high-quality images, detailed descriptions, and customer reviews, enhancing the overall shopping experience.</a:t>
            </a:r>
          </a:p>
          <a:p>
            <a:pPr marL="0" lvl="0" indent="0" algn="ctr">
              <a:lnSpc>
                <a:spcPts val="3174"/>
              </a:lnSpc>
              <a:spcBef>
                <a:spcPct val="0"/>
              </a:spcBef>
            </a:pPr>
            <a:endParaRPr lang="en-US" sz="2300">
              <a:solidFill>
                <a:srgbClr val="051D40"/>
              </a:solidFill>
              <a:latin typeface="DM Sans"/>
            </a:endParaRPr>
          </a:p>
        </p:txBody>
      </p:sp>
      <p:sp>
        <p:nvSpPr>
          <p:cNvPr id="15" name="Freeform 15"/>
          <p:cNvSpPr/>
          <p:nvPr/>
        </p:nvSpPr>
        <p:spPr>
          <a:xfrm>
            <a:off x="3767890" y="3253260"/>
            <a:ext cx="1409573" cy="1409573"/>
          </a:xfrm>
          <a:custGeom>
            <a:avLst/>
            <a:gdLst/>
            <a:ahLst/>
            <a:cxnLst/>
            <a:rect l="l" t="t" r="r" b="b"/>
            <a:pathLst>
              <a:path w="1409573" h="1409573">
                <a:moveTo>
                  <a:pt x="0" y="0"/>
                </a:moveTo>
                <a:lnTo>
                  <a:pt x="1409573" y="0"/>
                </a:lnTo>
                <a:lnTo>
                  <a:pt x="1409573" y="1409573"/>
                </a:lnTo>
                <a:lnTo>
                  <a:pt x="0" y="14095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6" name="Freeform 16"/>
          <p:cNvSpPr/>
          <p:nvPr/>
        </p:nvSpPr>
        <p:spPr>
          <a:xfrm>
            <a:off x="13466842" y="3286061"/>
            <a:ext cx="965217" cy="1343972"/>
          </a:xfrm>
          <a:custGeom>
            <a:avLst/>
            <a:gdLst/>
            <a:ahLst/>
            <a:cxnLst/>
            <a:rect l="l" t="t" r="r" b="b"/>
            <a:pathLst>
              <a:path w="965217" h="1343972">
                <a:moveTo>
                  <a:pt x="0" y="0"/>
                </a:moveTo>
                <a:lnTo>
                  <a:pt x="965217" y="0"/>
                </a:lnTo>
                <a:lnTo>
                  <a:pt x="965217" y="1343972"/>
                </a:lnTo>
                <a:lnTo>
                  <a:pt x="0" y="13439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7" name="Freeform 17"/>
          <p:cNvSpPr/>
          <p:nvPr/>
        </p:nvSpPr>
        <p:spPr>
          <a:xfrm>
            <a:off x="8397356" y="2581274"/>
            <a:ext cx="1493289" cy="1518131"/>
          </a:xfrm>
          <a:custGeom>
            <a:avLst/>
            <a:gdLst/>
            <a:ahLst/>
            <a:cxnLst/>
            <a:rect l="l" t="t" r="r" b="b"/>
            <a:pathLst>
              <a:path w="1493289" h="1518131">
                <a:moveTo>
                  <a:pt x="0" y="0"/>
                </a:moveTo>
                <a:lnTo>
                  <a:pt x="1493288" y="0"/>
                </a:lnTo>
                <a:lnTo>
                  <a:pt x="1493288" y="1518131"/>
                </a:lnTo>
                <a:lnTo>
                  <a:pt x="0" y="15181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18" name="TextBox 18"/>
          <p:cNvSpPr txBox="1"/>
          <p:nvPr/>
        </p:nvSpPr>
        <p:spPr>
          <a:xfrm>
            <a:off x="7450532" y="4711813"/>
            <a:ext cx="3521063" cy="3585972"/>
          </a:xfrm>
          <a:prstGeom prst="rect">
            <a:avLst/>
          </a:prstGeom>
        </p:spPr>
        <p:txBody>
          <a:bodyPr lIns="0" tIns="0" rIns="0" bIns="0" rtlCol="0" anchor="t">
            <a:spAutoFit/>
          </a:bodyPr>
          <a:lstStyle/>
          <a:p>
            <a:pPr marL="0" lvl="0" indent="0" algn="ctr">
              <a:lnSpc>
                <a:spcPts val="3173"/>
              </a:lnSpc>
              <a:spcBef>
                <a:spcPct val="0"/>
              </a:spcBef>
            </a:pPr>
            <a:r>
              <a:rPr lang="en-US" sz="2299">
                <a:solidFill>
                  <a:srgbClr val="051D40"/>
                </a:solidFill>
                <a:latin typeface="DM Sans"/>
              </a:rPr>
              <a:t>Design a streamlined and secure checkout process with multiple payment options, guest checkout feature, and real-time order tracking, minimizing cart abandonment and ensuring a smooth transaction flow.</a:t>
            </a:r>
          </a:p>
        </p:txBody>
      </p:sp>
      <p:sp>
        <p:nvSpPr>
          <p:cNvPr id="19" name="TextBox 19"/>
          <p:cNvSpPr txBox="1"/>
          <p:nvPr/>
        </p:nvSpPr>
        <p:spPr>
          <a:xfrm>
            <a:off x="2699752" y="5268530"/>
            <a:ext cx="3545849" cy="3986022"/>
          </a:xfrm>
          <a:prstGeom prst="rect">
            <a:avLst/>
          </a:prstGeom>
        </p:spPr>
        <p:txBody>
          <a:bodyPr lIns="0" tIns="0" rIns="0" bIns="0" rtlCol="0" anchor="t">
            <a:spAutoFit/>
          </a:bodyPr>
          <a:lstStyle/>
          <a:p>
            <a:pPr algn="ctr">
              <a:lnSpc>
                <a:spcPts val="3174"/>
              </a:lnSpc>
            </a:pPr>
            <a:r>
              <a:rPr lang="en-US" sz="2300" dirty="0">
                <a:solidFill>
                  <a:srgbClr val="051D40"/>
                </a:solidFill>
                <a:latin typeface="DM Sans"/>
              </a:rPr>
              <a:t>·Develop a responsive and user-friendly interface that allows customers to easily browse products, view details, and make purchases, ensuring a seamless experience on both desktop and mobile devices.</a:t>
            </a:r>
          </a:p>
          <a:p>
            <a:pPr marL="0" lvl="0" indent="0" algn="ctr">
              <a:lnSpc>
                <a:spcPts val="3174"/>
              </a:lnSpc>
              <a:spcBef>
                <a:spcPct val="0"/>
              </a:spcBef>
            </a:pPr>
            <a:endParaRPr lang="en-US" sz="2300" dirty="0">
              <a:solidFill>
                <a:srgbClr val="051D40"/>
              </a:solidFill>
              <a:latin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562D7"/>
        </a:solidFill>
        <a:effectLst/>
      </p:bgPr>
    </p:bg>
    <p:spTree>
      <p:nvGrpSpPr>
        <p:cNvPr id="1" name=""/>
        <p:cNvGrpSpPr/>
        <p:nvPr/>
      </p:nvGrpSpPr>
      <p:grpSpPr>
        <a:xfrm>
          <a:off x="0" y="0"/>
          <a:ext cx="0" cy="0"/>
          <a:chOff x="0" y="0"/>
          <a:chExt cx="0" cy="0"/>
        </a:xfrm>
      </p:grpSpPr>
      <p:grpSp>
        <p:nvGrpSpPr>
          <p:cNvPr id="2" name="Group 2"/>
          <p:cNvGrpSpPr/>
          <p:nvPr/>
        </p:nvGrpSpPr>
        <p:grpSpPr>
          <a:xfrm>
            <a:off x="7060209" y="2183769"/>
            <a:ext cx="4161751" cy="1184729"/>
            <a:chOff x="0" y="0"/>
            <a:chExt cx="2565722" cy="730386"/>
          </a:xfrm>
        </p:grpSpPr>
        <p:sp>
          <p:nvSpPr>
            <p:cNvPr id="3" name="Freeform 3"/>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FF6A33"/>
            </a:solidFill>
          </p:spPr>
          <p:txBody>
            <a:bodyPr/>
            <a:lstStyle/>
            <a:p>
              <a:endParaRPr lang="en-IN"/>
            </a:p>
          </p:txBody>
        </p:sp>
        <p:sp>
          <p:nvSpPr>
            <p:cNvPr id="4" name="TextBox 4"/>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grpSp>
        <p:nvGrpSpPr>
          <p:cNvPr id="5" name="Group 5"/>
          <p:cNvGrpSpPr/>
          <p:nvPr/>
        </p:nvGrpSpPr>
        <p:grpSpPr>
          <a:xfrm rot="-10800000">
            <a:off x="6093797" y="3368497"/>
            <a:ext cx="4161751" cy="1184729"/>
            <a:chOff x="0" y="0"/>
            <a:chExt cx="2565722" cy="730386"/>
          </a:xfrm>
        </p:grpSpPr>
        <p:sp>
          <p:nvSpPr>
            <p:cNvPr id="6" name="Freeform 6"/>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FFFBFB"/>
            </a:solidFill>
          </p:spPr>
          <p:txBody>
            <a:bodyPr/>
            <a:lstStyle/>
            <a:p>
              <a:endParaRPr lang="en-IN"/>
            </a:p>
          </p:txBody>
        </p:sp>
        <p:sp>
          <p:nvSpPr>
            <p:cNvPr id="7" name="TextBox 7"/>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grpSp>
        <p:nvGrpSpPr>
          <p:cNvPr id="8" name="Group 8"/>
          <p:cNvGrpSpPr/>
          <p:nvPr/>
        </p:nvGrpSpPr>
        <p:grpSpPr>
          <a:xfrm>
            <a:off x="7724615" y="4553226"/>
            <a:ext cx="4161751" cy="1184729"/>
            <a:chOff x="0" y="0"/>
            <a:chExt cx="2565722" cy="730386"/>
          </a:xfrm>
        </p:grpSpPr>
        <p:sp>
          <p:nvSpPr>
            <p:cNvPr id="9" name="Freeform 9"/>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FF6A33"/>
            </a:solidFill>
          </p:spPr>
          <p:txBody>
            <a:bodyPr/>
            <a:lstStyle/>
            <a:p>
              <a:endParaRPr lang="en-IN"/>
            </a:p>
          </p:txBody>
        </p:sp>
        <p:sp>
          <p:nvSpPr>
            <p:cNvPr id="10" name="TextBox 10"/>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grpSp>
        <p:nvGrpSpPr>
          <p:cNvPr id="11" name="Group 11"/>
          <p:cNvGrpSpPr/>
          <p:nvPr/>
        </p:nvGrpSpPr>
        <p:grpSpPr>
          <a:xfrm rot="-10800000">
            <a:off x="6758203" y="5737955"/>
            <a:ext cx="4161751" cy="1184729"/>
            <a:chOff x="0" y="0"/>
            <a:chExt cx="2565722" cy="730386"/>
          </a:xfrm>
        </p:grpSpPr>
        <p:sp>
          <p:nvSpPr>
            <p:cNvPr id="12" name="Freeform 12"/>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FFFBFB"/>
            </a:solidFill>
          </p:spPr>
          <p:txBody>
            <a:bodyPr/>
            <a:lstStyle/>
            <a:p>
              <a:endParaRPr lang="en-IN"/>
            </a:p>
          </p:txBody>
        </p:sp>
        <p:sp>
          <p:nvSpPr>
            <p:cNvPr id="13" name="TextBox 13"/>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grpSp>
        <p:nvGrpSpPr>
          <p:cNvPr id="14" name="Group 14"/>
          <p:cNvGrpSpPr/>
          <p:nvPr/>
        </p:nvGrpSpPr>
        <p:grpSpPr>
          <a:xfrm>
            <a:off x="7724615" y="6918503"/>
            <a:ext cx="4161751" cy="1184729"/>
            <a:chOff x="0" y="0"/>
            <a:chExt cx="2565722" cy="730386"/>
          </a:xfrm>
        </p:grpSpPr>
        <p:sp>
          <p:nvSpPr>
            <p:cNvPr id="15" name="Freeform 15"/>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FF6A33"/>
            </a:solidFill>
          </p:spPr>
          <p:txBody>
            <a:bodyPr/>
            <a:lstStyle/>
            <a:p>
              <a:endParaRPr lang="en-IN"/>
            </a:p>
          </p:txBody>
        </p:sp>
        <p:sp>
          <p:nvSpPr>
            <p:cNvPr id="16" name="TextBox 16"/>
            <p:cNvSpPr txBox="1"/>
            <p:nvPr/>
          </p:nvSpPr>
          <p:spPr>
            <a:xfrm>
              <a:off x="177800" y="-38100"/>
              <a:ext cx="2311722" cy="768486"/>
            </a:xfrm>
            <a:prstGeom prst="rect">
              <a:avLst/>
            </a:prstGeom>
          </p:spPr>
          <p:txBody>
            <a:bodyPr lIns="50800" tIns="50800" rIns="50800" bIns="50800" rtlCol="0" anchor="ctr"/>
            <a:lstStyle/>
            <a:p>
              <a:pPr algn="ctr">
                <a:lnSpc>
                  <a:spcPts val="2605"/>
                </a:lnSpc>
              </a:pPr>
              <a:endParaRPr/>
            </a:p>
          </p:txBody>
        </p:sp>
      </p:grpSp>
      <p:sp>
        <p:nvSpPr>
          <p:cNvPr id="17" name="TextBox 17"/>
          <p:cNvSpPr txBox="1"/>
          <p:nvPr/>
        </p:nvSpPr>
        <p:spPr>
          <a:xfrm>
            <a:off x="6802031" y="3618050"/>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51D40"/>
                </a:solidFill>
                <a:latin typeface="DM Sans Bold"/>
              </a:rPr>
              <a:t>2.</a:t>
            </a:r>
          </a:p>
        </p:txBody>
      </p:sp>
      <p:sp>
        <p:nvSpPr>
          <p:cNvPr id="18" name="TextBox 18"/>
          <p:cNvSpPr txBox="1"/>
          <p:nvPr/>
        </p:nvSpPr>
        <p:spPr>
          <a:xfrm>
            <a:off x="7768443" y="2433321"/>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00000"/>
                </a:solidFill>
                <a:latin typeface="DM Sans Bold"/>
              </a:rPr>
              <a:t>1.</a:t>
            </a:r>
          </a:p>
        </p:txBody>
      </p:sp>
      <p:sp>
        <p:nvSpPr>
          <p:cNvPr id="19" name="TextBox 19"/>
          <p:cNvSpPr txBox="1"/>
          <p:nvPr/>
        </p:nvSpPr>
        <p:spPr>
          <a:xfrm>
            <a:off x="11338617" y="1683845"/>
            <a:ext cx="4526224" cy="2163699"/>
          </a:xfrm>
          <a:prstGeom prst="rect">
            <a:avLst/>
          </a:prstGeom>
        </p:spPr>
        <p:txBody>
          <a:bodyPr lIns="0" tIns="0" rIns="0" bIns="0" rtlCol="0" anchor="t">
            <a:spAutoFit/>
          </a:bodyPr>
          <a:lstStyle/>
          <a:p>
            <a:pPr marL="0" lvl="0" indent="0">
              <a:lnSpc>
                <a:spcPts val="2898"/>
              </a:lnSpc>
            </a:pPr>
            <a:r>
              <a:rPr lang="en-US" sz="2300">
                <a:solidFill>
                  <a:srgbClr val="FFFFFF"/>
                </a:solidFill>
                <a:latin typeface="DM Sans"/>
              </a:rPr>
              <a:t>Ensuring the website functions correctly and appears consistent across different web browsers (Chrome, Firefox, Safari, etc.) can be challenging due to varying rendering engines and standards.</a:t>
            </a:r>
          </a:p>
        </p:txBody>
      </p:sp>
      <p:sp>
        <p:nvSpPr>
          <p:cNvPr id="20" name="TextBox 20"/>
          <p:cNvSpPr txBox="1"/>
          <p:nvPr/>
        </p:nvSpPr>
        <p:spPr>
          <a:xfrm>
            <a:off x="8347593" y="4802779"/>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51D40"/>
                </a:solidFill>
                <a:latin typeface="DM Sans Bold"/>
              </a:rPr>
              <a:t>3.</a:t>
            </a:r>
          </a:p>
        </p:txBody>
      </p:sp>
      <p:sp>
        <p:nvSpPr>
          <p:cNvPr id="21" name="TextBox 21"/>
          <p:cNvSpPr txBox="1"/>
          <p:nvPr/>
        </p:nvSpPr>
        <p:spPr>
          <a:xfrm rot="60000">
            <a:off x="7381680" y="5987511"/>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51D40"/>
                </a:solidFill>
                <a:latin typeface="DM Sans Bold"/>
              </a:rPr>
              <a:t>4.</a:t>
            </a:r>
          </a:p>
        </p:txBody>
      </p:sp>
      <p:sp>
        <p:nvSpPr>
          <p:cNvPr id="22" name="TextBox 22"/>
          <p:cNvSpPr txBox="1"/>
          <p:nvPr/>
        </p:nvSpPr>
        <p:spPr>
          <a:xfrm>
            <a:off x="8432849" y="7170333"/>
            <a:ext cx="2745282" cy="628474"/>
          </a:xfrm>
          <a:prstGeom prst="rect">
            <a:avLst/>
          </a:prstGeom>
        </p:spPr>
        <p:txBody>
          <a:bodyPr lIns="0" tIns="0" rIns="0" bIns="0" rtlCol="0" anchor="t">
            <a:spAutoFit/>
          </a:bodyPr>
          <a:lstStyle/>
          <a:p>
            <a:pPr marL="0" lvl="0" indent="0" algn="ctr">
              <a:lnSpc>
                <a:spcPts val="5185"/>
              </a:lnSpc>
              <a:spcBef>
                <a:spcPct val="0"/>
              </a:spcBef>
            </a:pPr>
            <a:r>
              <a:rPr lang="en-US" sz="3757">
                <a:solidFill>
                  <a:srgbClr val="051D40"/>
                </a:solidFill>
                <a:latin typeface="DM Sans Bold"/>
              </a:rPr>
              <a:t>5.</a:t>
            </a:r>
          </a:p>
        </p:txBody>
      </p:sp>
      <p:sp>
        <p:nvSpPr>
          <p:cNvPr id="23" name="TextBox 23"/>
          <p:cNvSpPr txBox="1"/>
          <p:nvPr/>
        </p:nvSpPr>
        <p:spPr>
          <a:xfrm>
            <a:off x="1328204" y="2766608"/>
            <a:ext cx="4517943" cy="2887599"/>
          </a:xfrm>
          <a:prstGeom prst="rect">
            <a:avLst/>
          </a:prstGeom>
        </p:spPr>
        <p:txBody>
          <a:bodyPr lIns="0" tIns="0" rIns="0" bIns="0" rtlCol="0" anchor="t">
            <a:spAutoFit/>
          </a:bodyPr>
          <a:lstStyle/>
          <a:p>
            <a:pPr algn="r">
              <a:lnSpc>
                <a:spcPts val="2897"/>
              </a:lnSpc>
            </a:pPr>
            <a:r>
              <a:rPr lang="en-US" sz="2299">
                <a:solidFill>
                  <a:srgbClr val="FFFFFF"/>
                </a:solidFill>
                <a:latin typeface="DM Sans"/>
              </a:rPr>
              <a:t>Designing a responsive layout that adapts seamlessly to various screen sizes and orientations, including smartphones, tablets, and desktops, requires careful planning and testing.</a:t>
            </a:r>
          </a:p>
          <a:p>
            <a:pPr marL="0" lvl="0" indent="0" algn="r">
              <a:lnSpc>
                <a:spcPts val="2897"/>
              </a:lnSpc>
            </a:pPr>
            <a:endParaRPr lang="en-US" sz="2299">
              <a:solidFill>
                <a:srgbClr val="FFFFFF"/>
              </a:solidFill>
              <a:latin typeface="DM Sans"/>
            </a:endParaRPr>
          </a:p>
        </p:txBody>
      </p:sp>
      <p:sp>
        <p:nvSpPr>
          <p:cNvPr id="24" name="TextBox 24"/>
          <p:cNvSpPr txBox="1"/>
          <p:nvPr/>
        </p:nvSpPr>
        <p:spPr>
          <a:xfrm>
            <a:off x="12037445" y="4114244"/>
            <a:ext cx="5221855" cy="2525649"/>
          </a:xfrm>
          <a:prstGeom prst="rect">
            <a:avLst/>
          </a:prstGeom>
        </p:spPr>
        <p:txBody>
          <a:bodyPr lIns="0" tIns="0" rIns="0" bIns="0" rtlCol="0" anchor="t">
            <a:spAutoFit/>
          </a:bodyPr>
          <a:lstStyle/>
          <a:p>
            <a:pPr>
              <a:lnSpc>
                <a:spcPts val="2898"/>
              </a:lnSpc>
            </a:pPr>
            <a:r>
              <a:rPr lang="en-US" sz="2300">
                <a:solidFill>
                  <a:srgbClr val="FFFFFF"/>
                </a:solidFill>
                <a:latin typeface="DM Sans"/>
              </a:rPr>
              <a:t>Handling and displaying a large volume of product data, including images, descriptions, prices, and customer reviews, while maintaining website performance can be challenging.</a:t>
            </a:r>
          </a:p>
          <a:p>
            <a:pPr marL="0" lvl="0" indent="0">
              <a:lnSpc>
                <a:spcPts val="2898"/>
              </a:lnSpc>
            </a:pPr>
            <a:endParaRPr lang="en-US" sz="2300">
              <a:solidFill>
                <a:srgbClr val="FFFFFF"/>
              </a:solidFill>
              <a:latin typeface="DM Sans"/>
            </a:endParaRPr>
          </a:p>
        </p:txBody>
      </p:sp>
      <p:sp>
        <p:nvSpPr>
          <p:cNvPr id="25" name="TextBox 25"/>
          <p:cNvSpPr txBox="1"/>
          <p:nvPr/>
        </p:nvSpPr>
        <p:spPr>
          <a:xfrm>
            <a:off x="1104499" y="5959896"/>
            <a:ext cx="5501304" cy="2525649"/>
          </a:xfrm>
          <a:prstGeom prst="rect">
            <a:avLst/>
          </a:prstGeom>
        </p:spPr>
        <p:txBody>
          <a:bodyPr lIns="0" tIns="0" rIns="0" bIns="0" rtlCol="0" anchor="t">
            <a:spAutoFit/>
          </a:bodyPr>
          <a:lstStyle/>
          <a:p>
            <a:pPr algn="r">
              <a:lnSpc>
                <a:spcPts val="2898"/>
              </a:lnSpc>
            </a:pPr>
            <a:r>
              <a:rPr lang="en-US" sz="2300">
                <a:solidFill>
                  <a:srgbClr val="FFFFFF"/>
                </a:solidFill>
                <a:latin typeface="DM Sans"/>
              </a:rPr>
              <a:t>Integrating third-party services such as payment gateways, shipping providers, and customer relationship management (CRM) systems, while ensuring smooth communication and data exchange, can pose integration challenges.</a:t>
            </a:r>
          </a:p>
          <a:p>
            <a:pPr marL="0" lvl="0" indent="0" algn="r">
              <a:lnSpc>
                <a:spcPts val="2898"/>
              </a:lnSpc>
            </a:pPr>
            <a:endParaRPr lang="en-US" sz="2300">
              <a:solidFill>
                <a:srgbClr val="FFFFFF"/>
              </a:solidFill>
              <a:latin typeface="DM Sans"/>
            </a:endParaRPr>
          </a:p>
        </p:txBody>
      </p:sp>
      <p:sp>
        <p:nvSpPr>
          <p:cNvPr id="26" name="TextBox 26"/>
          <p:cNvSpPr txBox="1"/>
          <p:nvPr/>
        </p:nvSpPr>
        <p:spPr>
          <a:xfrm>
            <a:off x="11886366" y="6891268"/>
            <a:ext cx="5548835" cy="2163699"/>
          </a:xfrm>
          <a:prstGeom prst="rect">
            <a:avLst/>
          </a:prstGeom>
        </p:spPr>
        <p:txBody>
          <a:bodyPr lIns="0" tIns="0" rIns="0" bIns="0" rtlCol="0" anchor="t">
            <a:spAutoFit/>
          </a:bodyPr>
          <a:lstStyle/>
          <a:p>
            <a:pPr>
              <a:lnSpc>
                <a:spcPts val="2898"/>
              </a:lnSpc>
            </a:pPr>
            <a:r>
              <a:rPr lang="en-US" sz="2300">
                <a:solidFill>
                  <a:srgbClr val="FFFFFF"/>
                </a:solidFill>
                <a:latin typeface="DM Sans"/>
              </a:rPr>
              <a:t>·Keeping the HTML, CSS, and JavaScript codebase organized, scalable, and maintainable, especially as the project grows, is crucial to facilitate future updates and additions.</a:t>
            </a:r>
          </a:p>
          <a:p>
            <a:pPr marL="0" lvl="0" indent="0">
              <a:lnSpc>
                <a:spcPts val="2898"/>
              </a:lnSpc>
            </a:pPr>
            <a:endParaRPr lang="en-US" sz="2300">
              <a:solidFill>
                <a:srgbClr val="FFFFFF"/>
              </a:solidFill>
              <a:latin typeface="DM Sans"/>
            </a:endParaRPr>
          </a:p>
        </p:txBody>
      </p:sp>
      <p:sp>
        <p:nvSpPr>
          <p:cNvPr id="29" name="TextBox 29"/>
          <p:cNvSpPr txBox="1"/>
          <p:nvPr/>
        </p:nvSpPr>
        <p:spPr>
          <a:xfrm>
            <a:off x="6339539" y="394218"/>
            <a:ext cx="4999078" cy="1154664"/>
          </a:xfrm>
          <a:prstGeom prst="rect">
            <a:avLst/>
          </a:prstGeom>
        </p:spPr>
        <p:txBody>
          <a:bodyPr lIns="0" tIns="0" rIns="0" bIns="0" rtlCol="0" anchor="t">
            <a:spAutoFit/>
          </a:bodyPr>
          <a:lstStyle/>
          <a:p>
            <a:pPr marL="0" lvl="0" indent="0" algn="ctr">
              <a:lnSpc>
                <a:spcPts val="9442"/>
              </a:lnSpc>
              <a:spcBef>
                <a:spcPct val="0"/>
              </a:spcBef>
            </a:pPr>
            <a:r>
              <a:rPr lang="en-US" sz="6842">
                <a:solidFill>
                  <a:srgbClr val="000000"/>
                </a:solidFill>
                <a:latin typeface="DM Sans Bold"/>
              </a:rPr>
              <a:t>Challenges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4" name="Freeform 4"/>
          <p:cNvSpPr/>
          <p:nvPr/>
        </p:nvSpPr>
        <p:spPr>
          <a:xfrm>
            <a:off x="8181489" y="1028700"/>
            <a:ext cx="9407321" cy="7131356"/>
          </a:xfrm>
          <a:custGeom>
            <a:avLst/>
            <a:gdLst/>
            <a:ahLst/>
            <a:cxnLst/>
            <a:rect l="l" t="t" r="r" b="b"/>
            <a:pathLst>
              <a:path w="9407321" h="7131356">
                <a:moveTo>
                  <a:pt x="0" y="0"/>
                </a:moveTo>
                <a:lnTo>
                  <a:pt x="9407320" y="0"/>
                </a:lnTo>
                <a:lnTo>
                  <a:pt x="9407320" y="7131356"/>
                </a:lnTo>
                <a:lnTo>
                  <a:pt x="0" y="7131356"/>
                </a:lnTo>
                <a:lnTo>
                  <a:pt x="0" y="0"/>
                </a:lnTo>
                <a:close/>
              </a:path>
            </a:pathLst>
          </a:custGeom>
          <a:blipFill>
            <a:blip r:embed="rId2"/>
            <a:stretch>
              <a:fillRect/>
            </a:stretch>
          </a:blipFill>
        </p:spPr>
        <p:txBody>
          <a:bodyPr/>
          <a:lstStyle/>
          <a:p>
            <a:endParaRPr lang="en-IN"/>
          </a:p>
        </p:txBody>
      </p:sp>
      <p:sp>
        <p:nvSpPr>
          <p:cNvPr id="5" name="TextBox 5"/>
          <p:cNvSpPr txBox="1"/>
          <p:nvPr/>
        </p:nvSpPr>
        <p:spPr>
          <a:xfrm>
            <a:off x="1028700" y="1028700"/>
            <a:ext cx="4796714" cy="2127250"/>
          </a:xfrm>
          <a:prstGeom prst="rect">
            <a:avLst/>
          </a:prstGeom>
        </p:spPr>
        <p:txBody>
          <a:bodyPr lIns="0" tIns="0" rIns="0" bIns="0" rtlCol="0" anchor="t">
            <a:spAutoFit/>
          </a:bodyPr>
          <a:lstStyle/>
          <a:p>
            <a:pPr marL="0" lvl="0" indent="0">
              <a:lnSpc>
                <a:spcPts val="8399"/>
              </a:lnSpc>
              <a:spcBef>
                <a:spcPct val="0"/>
              </a:spcBef>
            </a:pPr>
            <a:r>
              <a:rPr lang="en-US" sz="6999">
                <a:solidFill>
                  <a:srgbClr val="5562D7"/>
                </a:solidFill>
                <a:latin typeface="Now Bold"/>
              </a:rPr>
              <a:t>Project Overview</a:t>
            </a:r>
          </a:p>
        </p:txBody>
      </p:sp>
      <p:sp>
        <p:nvSpPr>
          <p:cNvPr id="6" name="TextBox 6"/>
          <p:cNvSpPr txBox="1"/>
          <p:nvPr/>
        </p:nvSpPr>
        <p:spPr>
          <a:xfrm>
            <a:off x="1028700" y="3528789"/>
            <a:ext cx="7152789" cy="5186172"/>
          </a:xfrm>
          <a:prstGeom prst="rect">
            <a:avLst/>
          </a:prstGeom>
        </p:spPr>
        <p:txBody>
          <a:bodyPr lIns="0" tIns="0" rIns="0" bIns="0" rtlCol="0" anchor="t">
            <a:spAutoFit/>
          </a:bodyPr>
          <a:lstStyle/>
          <a:p>
            <a:pPr marL="496571" lvl="1" indent="-248285">
              <a:lnSpc>
                <a:spcPts val="3174"/>
              </a:lnSpc>
              <a:buFont typeface="Arial"/>
              <a:buChar char="•"/>
            </a:pPr>
            <a:r>
              <a:rPr lang="en-US" sz="2300">
                <a:solidFill>
                  <a:srgbClr val="FFFFFF"/>
                </a:solidFill>
                <a:latin typeface="DM Sans"/>
              </a:rPr>
              <a:t>In the project that has been shown below, I have tried to create a website using HTML, CSS and JavaScript with a clean user interface which provides an easy shopping and exploring experience for the user. A YouTube button is given to every product which provides the user the review about the product conveniently. Colour and aesthetics of site has been kept simple and minimal to further increase user appeal. Different category pages are made for easier browsing to find your favourite in a nick of a time.</a:t>
            </a:r>
          </a:p>
          <a:p>
            <a:pPr>
              <a:lnSpc>
                <a:spcPts val="3174"/>
              </a:lnSpc>
            </a:pPr>
            <a:endParaRPr lang="en-US" sz="2300">
              <a:solidFill>
                <a:srgbClr val="FFFFFF"/>
              </a:solidFill>
              <a:latin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4" name="Freeform 4"/>
          <p:cNvSpPr/>
          <p:nvPr/>
        </p:nvSpPr>
        <p:spPr>
          <a:xfrm>
            <a:off x="5521688" y="2572318"/>
            <a:ext cx="11737612" cy="6685982"/>
          </a:xfrm>
          <a:custGeom>
            <a:avLst/>
            <a:gdLst/>
            <a:ahLst/>
            <a:cxnLst/>
            <a:rect l="l" t="t" r="r" b="b"/>
            <a:pathLst>
              <a:path w="11737612" h="6685982">
                <a:moveTo>
                  <a:pt x="0" y="0"/>
                </a:moveTo>
                <a:lnTo>
                  <a:pt x="11737612" y="0"/>
                </a:lnTo>
                <a:lnTo>
                  <a:pt x="11737612" y="6685982"/>
                </a:lnTo>
                <a:lnTo>
                  <a:pt x="0" y="6685982"/>
                </a:lnTo>
                <a:lnTo>
                  <a:pt x="0" y="0"/>
                </a:lnTo>
                <a:close/>
              </a:path>
            </a:pathLst>
          </a:custGeom>
          <a:blipFill>
            <a:blip r:embed="rId2"/>
            <a:stretch>
              <a:fillRect/>
            </a:stretch>
          </a:blipFill>
        </p:spPr>
        <p:txBody>
          <a:bodyPr/>
          <a:lstStyle/>
          <a:p>
            <a:endParaRPr lang="en-IN"/>
          </a:p>
        </p:txBody>
      </p:sp>
      <p:sp>
        <p:nvSpPr>
          <p:cNvPr id="5" name="TextBox 5"/>
          <p:cNvSpPr txBox="1"/>
          <p:nvPr/>
        </p:nvSpPr>
        <p:spPr>
          <a:xfrm>
            <a:off x="1028700" y="1066231"/>
            <a:ext cx="5317695" cy="2127250"/>
          </a:xfrm>
          <a:prstGeom prst="rect">
            <a:avLst/>
          </a:prstGeom>
        </p:spPr>
        <p:txBody>
          <a:bodyPr lIns="0" tIns="0" rIns="0" bIns="0" rtlCol="0" anchor="t">
            <a:spAutoFit/>
          </a:bodyPr>
          <a:lstStyle/>
          <a:p>
            <a:pPr marL="0" lvl="0" indent="0">
              <a:lnSpc>
                <a:spcPts val="8399"/>
              </a:lnSpc>
              <a:spcBef>
                <a:spcPct val="0"/>
              </a:spcBef>
            </a:pPr>
            <a:r>
              <a:rPr lang="en-US" sz="6999">
                <a:solidFill>
                  <a:srgbClr val="5562D7"/>
                </a:solidFill>
                <a:latin typeface="Now Bold"/>
              </a:rPr>
              <a:t>Category Page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51D40"/>
        </a:solidFill>
        <a:effectLst/>
      </p:bgPr>
    </p:bg>
    <p:spTree>
      <p:nvGrpSpPr>
        <p:cNvPr id="1" name=""/>
        <p:cNvGrpSpPr/>
        <p:nvPr/>
      </p:nvGrpSpPr>
      <p:grpSpPr>
        <a:xfrm>
          <a:off x="0" y="0"/>
          <a:ext cx="0" cy="0"/>
          <a:chOff x="0" y="0"/>
          <a:chExt cx="0" cy="0"/>
        </a:xfrm>
      </p:grpSpPr>
      <p:sp>
        <p:nvSpPr>
          <p:cNvPr id="4" name="Freeform 4"/>
          <p:cNvSpPr/>
          <p:nvPr/>
        </p:nvSpPr>
        <p:spPr>
          <a:xfrm>
            <a:off x="6975317" y="1584011"/>
            <a:ext cx="10098627" cy="7674289"/>
          </a:xfrm>
          <a:custGeom>
            <a:avLst/>
            <a:gdLst/>
            <a:ahLst/>
            <a:cxnLst/>
            <a:rect l="l" t="t" r="r" b="b"/>
            <a:pathLst>
              <a:path w="10098627" h="7674289">
                <a:moveTo>
                  <a:pt x="0" y="0"/>
                </a:moveTo>
                <a:lnTo>
                  <a:pt x="10098627" y="0"/>
                </a:lnTo>
                <a:lnTo>
                  <a:pt x="10098627" y="7674289"/>
                </a:lnTo>
                <a:lnTo>
                  <a:pt x="0" y="7674289"/>
                </a:lnTo>
                <a:lnTo>
                  <a:pt x="0" y="0"/>
                </a:lnTo>
                <a:close/>
              </a:path>
            </a:pathLst>
          </a:custGeom>
          <a:blipFill>
            <a:blip r:embed="rId2"/>
            <a:stretch>
              <a:fillRect r="-621" b="-108791"/>
            </a:stretch>
          </a:blipFill>
        </p:spPr>
        <p:txBody>
          <a:bodyPr/>
          <a:lstStyle/>
          <a:p>
            <a:endParaRPr lang="en-IN"/>
          </a:p>
        </p:txBody>
      </p:sp>
      <p:sp>
        <p:nvSpPr>
          <p:cNvPr id="5" name="TextBox 5"/>
          <p:cNvSpPr txBox="1"/>
          <p:nvPr/>
        </p:nvSpPr>
        <p:spPr>
          <a:xfrm>
            <a:off x="1028700" y="1056647"/>
            <a:ext cx="5317695" cy="2127250"/>
          </a:xfrm>
          <a:prstGeom prst="rect">
            <a:avLst/>
          </a:prstGeom>
        </p:spPr>
        <p:txBody>
          <a:bodyPr lIns="0" tIns="0" rIns="0" bIns="0" rtlCol="0" anchor="t">
            <a:spAutoFit/>
          </a:bodyPr>
          <a:lstStyle/>
          <a:p>
            <a:pPr marL="0" lvl="0" indent="0">
              <a:lnSpc>
                <a:spcPts val="8399"/>
              </a:lnSpc>
              <a:spcBef>
                <a:spcPct val="0"/>
              </a:spcBef>
            </a:pPr>
            <a:r>
              <a:rPr lang="en-US" sz="6999">
                <a:solidFill>
                  <a:srgbClr val="5562D7"/>
                </a:solidFill>
                <a:latin typeface="Now Bold"/>
              </a:rPr>
              <a:t>About us Page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603</Words>
  <Application>Microsoft Office PowerPoint</Application>
  <PresentationFormat>Custom</PresentationFormat>
  <Paragraphs>64</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DM Sans Bold</vt:lpstr>
      <vt:lpstr>DM Sans Italics</vt:lpstr>
      <vt:lpstr>DM Sans</vt:lpstr>
      <vt:lpstr>Now Bold</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Electronics</dc:title>
  <cp:lastModifiedBy>Aditya Bhatt</cp:lastModifiedBy>
  <cp:revision>4</cp:revision>
  <dcterms:created xsi:type="dcterms:W3CDTF">2006-08-16T00:00:00Z</dcterms:created>
  <dcterms:modified xsi:type="dcterms:W3CDTF">2023-10-24T19:52:33Z</dcterms:modified>
  <dc:identifier>DAFyLbDVjWw</dc:identifier>
</cp:coreProperties>
</file>

<file path=docProps/thumbnail.jpeg>
</file>